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6" r:id="rId2"/>
  </p:sldMasterIdLst>
  <p:notesMasterIdLst>
    <p:notesMasterId r:id="rId38"/>
  </p:notesMasterIdLst>
  <p:sldIdLst>
    <p:sldId id="256" r:id="rId3"/>
    <p:sldId id="414" r:id="rId4"/>
    <p:sldId id="351" r:id="rId5"/>
    <p:sldId id="403" r:id="rId6"/>
    <p:sldId id="415" r:id="rId7"/>
    <p:sldId id="434" r:id="rId8"/>
    <p:sldId id="411" r:id="rId9"/>
    <p:sldId id="404" r:id="rId10"/>
    <p:sldId id="357" r:id="rId11"/>
    <p:sldId id="410" r:id="rId12"/>
    <p:sldId id="359" r:id="rId13"/>
    <p:sldId id="360" r:id="rId14"/>
    <p:sldId id="436" r:id="rId15"/>
    <p:sldId id="367" r:id="rId16"/>
    <p:sldId id="368" r:id="rId17"/>
    <p:sldId id="369" r:id="rId18"/>
    <p:sldId id="419" r:id="rId19"/>
    <p:sldId id="372" r:id="rId20"/>
    <p:sldId id="400" r:id="rId21"/>
    <p:sldId id="401" r:id="rId22"/>
    <p:sldId id="370" r:id="rId23"/>
    <p:sldId id="437" r:id="rId24"/>
    <p:sldId id="422" r:id="rId25"/>
    <p:sldId id="423" r:id="rId26"/>
    <p:sldId id="366" r:id="rId27"/>
    <p:sldId id="424" r:id="rId28"/>
    <p:sldId id="438" r:id="rId29"/>
    <p:sldId id="426" r:id="rId30"/>
    <p:sldId id="428" r:id="rId31"/>
    <p:sldId id="431" r:id="rId32"/>
    <p:sldId id="430" r:id="rId33"/>
    <p:sldId id="435" r:id="rId34"/>
    <p:sldId id="432" r:id="rId35"/>
    <p:sldId id="433" r:id="rId36"/>
    <p:sldId id="348" r:id="rId37"/>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Arial" pitchFamily="34" charset="0"/>
        <a:ea typeface="ヒラギノ角ゴ ProN W3"/>
        <a:cs typeface="ヒラギノ角ゴ ProN W3"/>
        <a:sym typeface="Arial" pitchFamily="34" charset="0"/>
      </a:defRPr>
    </a:lvl1pPr>
    <a:lvl2pPr marL="457200" algn="l" rtl="0" fontAlgn="base">
      <a:spcBef>
        <a:spcPct val="0"/>
      </a:spcBef>
      <a:spcAft>
        <a:spcPct val="0"/>
      </a:spcAft>
      <a:defRPr sz="1200" kern="1200">
        <a:solidFill>
          <a:srgbClr val="000000"/>
        </a:solidFill>
        <a:latin typeface="Arial" pitchFamily="34" charset="0"/>
        <a:ea typeface="ヒラギノ角ゴ ProN W3"/>
        <a:cs typeface="ヒラギノ角ゴ ProN W3"/>
        <a:sym typeface="Arial" pitchFamily="34" charset="0"/>
      </a:defRPr>
    </a:lvl2pPr>
    <a:lvl3pPr marL="914400" algn="l" rtl="0" fontAlgn="base">
      <a:spcBef>
        <a:spcPct val="0"/>
      </a:spcBef>
      <a:spcAft>
        <a:spcPct val="0"/>
      </a:spcAft>
      <a:defRPr sz="1200" kern="1200">
        <a:solidFill>
          <a:srgbClr val="000000"/>
        </a:solidFill>
        <a:latin typeface="Arial" pitchFamily="34" charset="0"/>
        <a:ea typeface="ヒラギノ角ゴ ProN W3"/>
        <a:cs typeface="ヒラギノ角ゴ ProN W3"/>
        <a:sym typeface="Arial" pitchFamily="34" charset="0"/>
      </a:defRPr>
    </a:lvl3pPr>
    <a:lvl4pPr marL="1371600" algn="l" rtl="0" fontAlgn="base">
      <a:spcBef>
        <a:spcPct val="0"/>
      </a:spcBef>
      <a:spcAft>
        <a:spcPct val="0"/>
      </a:spcAft>
      <a:defRPr sz="1200" kern="1200">
        <a:solidFill>
          <a:srgbClr val="000000"/>
        </a:solidFill>
        <a:latin typeface="Arial" pitchFamily="34" charset="0"/>
        <a:ea typeface="ヒラギノ角ゴ ProN W3"/>
        <a:cs typeface="ヒラギノ角ゴ ProN W3"/>
        <a:sym typeface="Arial" pitchFamily="34" charset="0"/>
      </a:defRPr>
    </a:lvl4pPr>
    <a:lvl5pPr marL="1828800" algn="l" rtl="0" fontAlgn="base">
      <a:spcBef>
        <a:spcPct val="0"/>
      </a:spcBef>
      <a:spcAft>
        <a:spcPct val="0"/>
      </a:spcAft>
      <a:defRPr sz="1200" kern="1200">
        <a:solidFill>
          <a:srgbClr val="000000"/>
        </a:solidFill>
        <a:latin typeface="Arial" pitchFamily="34" charset="0"/>
        <a:ea typeface="ヒラギノ角ゴ ProN W3"/>
        <a:cs typeface="ヒラギノ角ゴ ProN W3"/>
        <a:sym typeface="Arial" pitchFamily="34" charset="0"/>
      </a:defRPr>
    </a:lvl5pPr>
    <a:lvl6pPr marL="2286000" algn="l" defTabSz="914400" rtl="0" eaLnBrk="1" latinLnBrk="0" hangingPunct="1">
      <a:defRPr sz="1200" kern="1200">
        <a:solidFill>
          <a:srgbClr val="000000"/>
        </a:solidFill>
        <a:latin typeface="Arial" pitchFamily="34" charset="0"/>
        <a:ea typeface="ヒラギノ角ゴ ProN W3"/>
        <a:cs typeface="ヒラギノ角ゴ ProN W3"/>
        <a:sym typeface="Arial" pitchFamily="34" charset="0"/>
      </a:defRPr>
    </a:lvl6pPr>
    <a:lvl7pPr marL="2743200" algn="l" defTabSz="914400" rtl="0" eaLnBrk="1" latinLnBrk="0" hangingPunct="1">
      <a:defRPr sz="1200" kern="1200">
        <a:solidFill>
          <a:srgbClr val="000000"/>
        </a:solidFill>
        <a:latin typeface="Arial" pitchFamily="34" charset="0"/>
        <a:ea typeface="ヒラギノ角ゴ ProN W3"/>
        <a:cs typeface="ヒラギノ角ゴ ProN W3"/>
        <a:sym typeface="Arial" pitchFamily="34" charset="0"/>
      </a:defRPr>
    </a:lvl7pPr>
    <a:lvl8pPr marL="3200400" algn="l" defTabSz="914400" rtl="0" eaLnBrk="1" latinLnBrk="0" hangingPunct="1">
      <a:defRPr sz="1200" kern="1200">
        <a:solidFill>
          <a:srgbClr val="000000"/>
        </a:solidFill>
        <a:latin typeface="Arial" pitchFamily="34" charset="0"/>
        <a:ea typeface="ヒラギノ角ゴ ProN W3"/>
        <a:cs typeface="ヒラギノ角ゴ ProN W3"/>
        <a:sym typeface="Arial" pitchFamily="34" charset="0"/>
      </a:defRPr>
    </a:lvl8pPr>
    <a:lvl9pPr marL="3657600" algn="l" defTabSz="914400" rtl="0" eaLnBrk="1" latinLnBrk="0" hangingPunct="1">
      <a:defRPr sz="1200" kern="1200">
        <a:solidFill>
          <a:srgbClr val="000000"/>
        </a:solidFill>
        <a:latin typeface="Arial" pitchFamily="34" charset="0"/>
        <a:ea typeface="ヒラギノ角ゴ ProN W3"/>
        <a:cs typeface="ヒラギノ角ゴ ProN W3"/>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FF"/>
    <a:srgbClr val="FFAB81"/>
    <a:srgbClr val="CCECFF"/>
    <a:srgbClr val="CCFFCC"/>
    <a:srgbClr val="009DDC"/>
    <a:srgbClr val="CC9900"/>
    <a:srgbClr val="FFD9D9"/>
    <a:srgbClr val="049CDB"/>
    <a:srgbClr val="CCCC00"/>
    <a:srgbClr val="B4B4B4"/>
  </p:clrMru>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10" autoAdjust="0"/>
  </p:normalViewPr>
  <p:slideViewPr>
    <p:cSldViewPr snapToGrid="0">
      <p:cViewPr varScale="1">
        <p:scale>
          <a:sx n="87" d="100"/>
          <a:sy n="87" d="100"/>
        </p:scale>
        <p:origin x="-1584" y="-72"/>
      </p:cViewPr>
      <p:guideLst>
        <p:guide orient="horz" pos="696"/>
        <p:guide pos="4832"/>
      </p:guideLst>
    </p:cSldViewPr>
  </p:slideViewPr>
  <p:notesTextViewPr>
    <p:cViewPr>
      <p:scale>
        <a:sx n="100" d="100"/>
        <a:sy n="100" d="100"/>
      </p:scale>
      <p:origin x="0" y="0"/>
    </p:cViewPr>
  </p:notesTextViewPr>
  <p:sorterViewPr>
    <p:cViewPr>
      <p:scale>
        <a:sx n="76" d="100"/>
        <a:sy n="7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16386"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pitchFamily="27" charset="0"/>
        <a:ea typeface="MS PGothic" pitchFamily="34" charset="-128"/>
        <a:cs typeface="ＭＳ Ｐゴシック" pitchFamily="32" charset="-128"/>
      </a:defRPr>
    </a:lvl1pPr>
    <a:lvl2pPr marL="457200" algn="l" rtl="0" eaLnBrk="0" fontAlgn="base" hangingPunct="0">
      <a:spcBef>
        <a:spcPct val="0"/>
      </a:spcBef>
      <a:spcAft>
        <a:spcPct val="0"/>
      </a:spcAft>
      <a:defRPr sz="1200" kern="1200">
        <a:solidFill>
          <a:schemeClr val="tx1"/>
        </a:solidFill>
        <a:latin typeface="Arial" pitchFamily="27"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Arial" pitchFamily="27"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Arial" pitchFamily="27"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Arial" pitchFamily="27"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E102E38D-FBC7-446F-9A19-C0B260229093}" type="slidenum">
              <a:rPr lang="en-US"/>
              <a:pPr/>
              <a:t>12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5776210E-12DA-4F81-9D0E-E02A9AE532AC}" type="slidenum">
              <a:rPr lang="en-US"/>
              <a:pPr/>
              <a:t>13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6A0EB240-1E10-4B06-866D-9549D62B1B49}" type="slidenum">
              <a:rPr lang="en-US"/>
              <a:pPr/>
              <a:t>14</a:t>
            </a:fld>
            <a:endParaRPr lang="en-US"/>
          </a:p>
        </p:txBody>
      </p:sp>
      <p:sp>
        <p:nvSpPr>
          <p:cNvPr id="80899" name="Rectangle 1"/>
          <p:cNvSpPr>
            <a:spLocks noGrp="1" noRot="1" noChangeAspect="1" noChangeArrowheads="1" noTextEdit="1"/>
          </p:cNvSpPr>
          <p:nvPr>
            <p:ph type="sldImg"/>
          </p:nvPr>
        </p:nvSpPr>
        <p:spPr>
          <a:ln/>
        </p:spPr>
      </p:sp>
      <p:sp>
        <p:nvSpPr>
          <p:cNvPr id="80900" name="Rectangle 2"/>
          <p:cNvSpPr>
            <a:spLocks noGrp="1" noChangeArrowheads="1"/>
          </p:cNvSpPr>
          <p:nvPr>
            <p:ph type="body" idx="1"/>
          </p:nvPr>
        </p:nvSpPr>
        <p:spPr>
          <a:noFill/>
          <a:ln/>
        </p:spPr>
        <p:txBody>
          <a:bodyPr/>
          <a:lstStyle/>
          <a:p>
            <a:endParaRPr lang="en-US" smtClean="0">
              <a:solidFill>
                <a:srgbClr val="000000"/>
              </a:solidFill>
              <a:latin typeface="Helvetica" pitchFamily="34" charset="0"/>
              <a:sym typeface="Helvetic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EE96D397-DEDC-4D42-853C-BA3C9604D8D1}" type="slidenum">
              <a:rPr lang="en-US"/>
              <a:pPr/>
              <a:t>15</a:t>
            </a:fld>
            <a:endParaRPr lang="en-US"/>
          </a:p>
        </p:txBody>
      </p:sp>
      <p:sp>
        <p:nvSpPr>
          <p:cNvPr id="81923" name="Rectangle 1"/>
          <p:cNvSpPr>
            <a:spLocks noGrp="1" noRot="1" noChangeAspect="1" noChangeArrowheads="1" noTextEdit="1"/>
          </p:cNvSpPr>
          <p:nvPr>
            <p:ph type="sldImg"/>
          </p:nvPr>
        </p:nvSpPr>
        <p:spPr>
          <a:ln/>
        </p:spPr>
      </p:sp>
      <p:sp>
        <p:nvSpPr>
          <p:cNvPr id="81924" name="Rectangle 2"/>
          <p:cNvSpPr>
            <a:spLocks noGrp="1" noChangeArrowheads="1"/>
          </p:cNvSpPr>
          <p:nvPr>
            <p:ph type="body" idx="1"/>
          </p:nvPr>
        </p:nvSpPr>
        <p:spPr>
          <a:noFill/>
          <a:ln/>
        </p:spPr>
        <p:txBody>
          <a:bodyPr/>
          <a:lstStyle/>
          <a:p>
            <a:endParaRPr lang="en-US" smtClean="0">
              <a:solidFill>
                <a:srgbClr val="000000"/>
              </a:solidFill>
              <a:latin typeface="Helvetica" pitchFamily="34" charset="0"/>
              <a:sym typeface="Helvetic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763142DB-8EE0-4105-A1A0-7F6D9A9484F0}" type="slidenum">
              <a:rPr lang="en-US"/>
              <a:pPr/>
              <a:t>16</a:t>
            </a:fld>
            <a:endParaRPr lang="en-US"/>
          </a:p>
        </p:txBody>
      </p:sp>
      <p:sp>
        <p:nvSpPr>
          <p:cNvPr id="82947" name="Rectangle 1"/>
          <p:cNvSpPr>
            <a:spLocks noGrp="1" noRot="1" noChangeAspect="1" noChangeArrowheads="1" noTextEdit="1"/>
          </p:cNvSpPr>
          <p:nvPr>
            <p:ph type="sldImg"/>
          </p:nvPr>
        </p:nvSpPr>
        <p:spPr>
          <a:ln/>
        </p:spPr>
      </p:sp>
      <p:sp>
        <p:nvSpPr>
          <p:cNvPr id="82948" name="Rectangle 2"/>
          <p:cNvSpPr>
            <a:spLocks noGrp="1" noChangeArrowheads="1"/>
          </p:cNvSpPr>
          <p:nvPr>
            <p:ph type="body" idx="1"/>
          </p:nvPr>
        </p:nvSpPr>
        <p:spPr>
          <a:noFill/>
          <a:ln/>
        </p:spPr>
        <p:txBody>
          <a:bodyPr/>
          <a:lstStyle/>
          <a:p>
            <a:r>
              <a:rPr lang="en-US" smtClean="0">
                <a:solidFill>
                  <a:srgbClr val="000000"/>
                </a:solidFill>
                <a:latin typeface="Helvetica" pitchFamily="34" charset="0"/>
                <a:sym typeface="Helvetica" pitchFamily="34" charset="0"/>
              </a:rPr>
              <a:t>Indexing a multi-tenant table is non-trivial due to (1) each flex column is varchar, (2) each flex column is shared by multiple tenants, (3) each tenant could have diff data type for that flex column</a:t>
            </a:r>
          </a:p>
          <a:p>
            <a:r>
              <a:rPr lang="en-US" smtClean="0">
                <a:solidFill>
                  <a:srgbClr val="000000"/>
                </a:solidFill>
                <a:latin typeface="Helvetica" pitchFamily="34" charset="0"/>
                <a:sym typeface="Helvetica" pitchFamily="34" charset="0"/>
              </a:rPr>
              <a:t>Solution:</a:t>
            </a:r>
          </a:p>
          <a:p>
            <a:pPr>
              <a:buFontTx/>
              <a:buChar char="•"/>
            </a:pPr>
            <a:r>
              <a:rPr lang="en-US" smtClean="0">
                <a:solidFill>
                  <a:srgbClr val="000000"/>
                </a:solidFill>
                <a:latin typeface="Helvetica" pitchFamily="34" charset="0"/>
                <a:sym typeface="Helvetica" pitchFamily="34" charset="0"/>
              </a:rPr>
              <a:t>Create a multi-tenant index</a:t>
            </a:r>
          </a:p>
          <a:p>
            <a:pPr>
              <a:buFontTx/>
              <a:buChar char="•"/>
            </a:pPr>
            <a:r>
              <a:rPr lang="en-US" smtClean="0">
                <a:solidFill>
                  <a:srgbClr val="000000"/>
                </a:solidFill>
                <a:latin typeface="Helvetica" pitchFamily="34" charset="0"/>
                <a:sym typeface="Helvetica" pitchFamily="34" charset="0"/>
              </a:rPr>
              <a:t>Define some “real” (native) data types like Text, Number and Date</a:t>
            </a:r>
          </a:p>
          <a:p>
            <a:pPr>
              <a:buFontTx/>
              <a:buChar char="•"/>
            </a:pPr>
            <a:r>
              <a:rPr lang="en-US" smtClean="0">
                <a:solidFill>
                  <a:srgbClr val="000000"/>
                </a:solidFill>
                <a:latin typeface="Helvetica" pitchFamily="34" charset="0"/>
                <a:sym typeface="Helvetica" pitchFamily="34" charset="0"/>
              </a:rPr>
              <a:t>Synchronously (within same transaction) propagate changes from multi-tenant table into the multi-tenant index</a:t>
            </a:r>
          </a:p>
          <a:p>
            <a:pPr>
              <a:buFontTx/>
              <a:buChar char="•"/>
            </a:pPr>
            <a:r>
              <a:rPr lang="en-US" smtClean="0">
                <a:solidFill>
                  <a:srgbClr val="000000"/>
                </a:solidFill>
                <a:latin typeface="Helvetica" pitchFamily="34" charset="0"/>
                <a:sym typeface="Helvetica" pitchFamily="34" charset="0"/>
              </a:rPr>
              <a:t>Create “normal”, non-unique indexes on the multi-tenant index table  (TenantId+column#+native-data-type)</a:t>
            </a:r>
          </a:p>
          <a:p>
            <a:endParaRPr lang="en-US" smtClean="0">
              <a:solidFill>
                <a:srgbClr val="000000"/>
              </a:solidFill>
              <a:latin typeface="Helvetica" pitchFamily="34" charset="0"/>
              <a:sym typeface="Helvetic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We created something to analyze </a:t>
            </a:r>
            <a:r>
              <a:rPr lang="en-US" sz="1600" dirty="0" err="1" smtClean="0"/>
              <a:t>soql</a:t>
            </a:r>
            <a:r>
              <a:rPr lang="en-US" sz="1600" dirty="0" smtClean="0"/>
              <a:t> and recommend indexes.</a:t>
            </a:r>
          </a:p>
          <a:p>
            <a:endParaRPr lang="en-US" sz="1600" dirty="0" smtClean="0"/>
          </a:p>
          <a:p>
            <a:r>
              <a:rPr lang="en-US" sz="1600" dirty="0" smtClean="0"/>
              <a:t>We can drill in at Org level or at instance level.</a:t>
            </a:r>
          </a:p>
          <a:p>
            <a:endParaRPr lang="en-US" sz="1600" dirty="0" smtClean="0"/>
          </a:p>
          <a:p>
            <a:r>
              <a:rPr lang="en-US" sz="1600" dirty="0" smtClean="0"/>
              <a:t>We can measure possible usage, and usage after creation.</a:t>
            </a:r>
          </a:p>
          <a:p>
            <a:endParaRPr lang="en-US" sz="1600" dirty="0" smtClean="0"/>
          </a:p>
          <a:p>
            <a:r>
              <a:rPr lang="en-US" sz="1600" dirty="0" smtClean="0"/>
              <a:t>We manually create.</a:t>
            </a:r>
          </a:p>
          <a:p>
            <a:endParaRPr lang="en-US" sz="1600" dirty="0" smtClean="0"/>
          </a:p>
          <a:p>
            <a:r>
              <a:rPr lang="en-US" sz="1600" dirty="0" smtClean="0"/>
              <a:t>BUT We wanted to make it automatic so we have to get the creation on to a queue and then picked up and created (170).</a:t>
            </a:r>
          </a:p>
          <a:p>
            <a:endParaRPr lang="en-US" sz="1600" dirty="0" smtClean="0"/>
          </a:p>
          <a:p>
            <a:r>
              <a:rPr lang="en-US" sz="1600" dirty="0" smtClean="0"/>
              <a:t>This allows us to manage load, </a:t>
            </a:r>
            <a:r>
              <a:rPr lang="en-US" sz="1600" dirty="0" err="1" smtClean="0"/>
              <a:t>timebox</a:t>
            </a:r>
            <a:r>
              <a:rPr lang="en-US" sz="1600" dirty="0" smtClean="0"/>
              <a:t> it etc.</a:t>
            </a:r>
          </a:p>
          <a:p>
            <a:endParaRPr lang="en-US" sz="1600" dirty="0" smtClean="0"/>
          </a:p>
          <a:p>
            <a:r>
              <a:rPr lang="en-US" sz="1600" dirty="0" smtClean="0"/>
              <a:t>Now that is working we have a non human process (rather than a button press) to put on a queue.</a:t>
            </a:r>
          </a:p>
          <a:p>
            <a:endParaRPr lang="en-US" sz="1600" dirty="0" smtClean="0"/>
          </a:p>
          <a:p>
            <a:r>
              <a:rPr lang="en-US" sz="1600" smtClean="0"/>
              <a:t>We score  them and we only create so many.</a:t>
            </a:r>
            <a:endParaRPr lang="en-US" sz="1600" dirty="0" smtClean="0"/>
          </a:p>
          <a:p>
            <a:endParaRPr lang="en-US" sz="1600" dirty="0" smtClean="0"/>
          </a:p>
          <a:p>
            <a:endParaRPr lang="en-US" sz="1600" dirty="0" smtClean="0"/>
          </a:p>
          <a:p>
            <a:r>
              <a:rPr lang="en-US" sz="1600" dirty="0" smtClean="0"/>
              <a:t>Indexes created automatically for schema constraints</a:t>
            </a:r>
          </a:p>
          <a:p>
            <a:pPr lvl="1"/>
            <a:r>
              <a:rPr lang="en-US" sz="1400" dirty="0" smtClean="0"/>
              <a:t>Unique fields, foreign keys, external ids, …</a:t>
            </a:r>
          </a:p>
          <a:p>
            <a:r>
              <a:rPr lang="en-US" sz="1600" dirty="0" smtClean="0"/>
              <a:t>Custom Indexes are not automatically created</a:t>
            </a:r>
          </a:p>
          <a:p>
            <a:r>
              <a:rPr lang="en-US" sz="1600" dirty="0" smtClean="0"/>
              <a:t>Custom Index Recommender process monitors queries looking for long-running queries returning a small number of rows</a:t>
            </a:r>
          </a:p>
          <a:p>
            <a:pPr lvl="1"/>
            <a:r>
              <a:rPr lang="en-US" sz="1400" dirty="0" smtClean="0"/>
              <a:t>Matching queries are recorded</a:t>
            </a:r>
          </a:p>
          <a:p>
            <a:pPr lvl="1"/>
            <a:r>
              <a:rPr lang="en-US" sz="1400" dirty="0" smtClean="0"/>
              <a:t>Background process analyzes selectivity of filter</a:t>
            </a:r>
          </a:p>
          <a:p>
            <a:pPr lvl="1"/>
            <a:r>
              <a:rPr lang="en-US" sz="1400" dirty="0" smtClean="0"/>
              <a:t>Currently this generates a report and </a:t>
            </a:r>
            <a:r>
              <a:rPr lang="en-US" sz="1400" dirty="0" err="1" smtClean="0"/>
              <a:t>salesforce</a:t>
            </a:r>
            <a:r>
              <a:rPr lang="en-US" sz="1400" dirty="0" smtClean="0"/>
              <a:t> </a:t>
            </a:r>
            <a:r>
              <a:rPr lang="en-US" sz="1400" dirty="0" err="1" smtClean="0"/>
              <a:t>admins</a:t>
            </a:r>
            <a:r>
              <a:rPr lang="en-US" sz="1400" dirty="0" smtClean="0"/>
              <a:t> must manually create the index</a:t>
            </a:r>
          </a:p>
          <a:p>
            <a:pPr lvl="1"/>
            <a:r>
              <a:rPr lang="en-US" sz="1400" dirty="0" smtClean="0"/>
              <a:t>Automatic index creation is in development </a:t>
            </a:r>
          </a:p>
          <a:p>
            <a:endParaRPr lang="en-US" sz="1600" dirty="0" smtClean="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E9316134-0ED1-447B-844F-F6ECF73C9B49}" type="slidenum">
              <a:rPr lang="en-US"/>
              <a:pPr/>
              <a:t>18</a:t>
            </a:fld>
            <a:endParaRPr lang="en-US"/>
          </a:p>
        </p:txBody>
      </p:sp>
      <p:sp>
        <p:nvSpPr>
          <p:cNvPr id="83971" name="Rectangle 1"/>
          <p:cNvSpPr>
            <a:spLocks noGrp="1" noRot="1" noChangeAspect="1" noChangeArrowheads="1" noTextEdit="1"/>
          </p:cNvSpPr>
          <p:nvPr>
            <p:ph type="sldImg"/>
          </p:nvPr>
        </p:nvSpPr>
        <p:spPr>
          <a:ln/>
        </p:spPr>
      </p:sp>
      <p:sp>
        <p:nvSpPr>
          <p:cNvPr id="83972" name="Rectangle 2"/>
          <p:cNvSpPr>
            <a:spLocks noGrp="1" noChangeArrowheads="1"/>
          </p:cNvSpPr>
          <p:nvPr>
            <p:ph type="body" idx="1"/>
          </p:nvPr>
        </p:nvSpPr>
        <p:spPr>
          <a:noFill/>
          <a:ln/>
        </p:spPr>
        <p:txBody>
          <a:bodyPr/>
          <a:lstStyle/>
          <a:p>
            <a:endParaRPr lang="en-US" smtClean="0">
              <a:solidFill>
                <a:srgbClr val="000000"/>
              </a:solidFill>
              <a:latin typeface="Helvetica" pitchFamily="34" charset="0"/>
              <a:sym typeface="Helvetic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0212" cy="455612"/>
          </a:xfrm>
          <a:prstGeom prst="rect">
            <a:avLst/>
          </a:prstGeom>
          <a:noFill/>
          <a:ln w="9525">
            <a:noFill/>
            <a:miter lim="800000"/>
            <a:headEnd/>
            <a:tailEnd/>
          </a:ln>
        </p:spPr>
        <p:txBody>
          <a:bodyPr anchor="b"/>
          <a:lstStyle/>
          <a:p>
            <a:pPr algn="r"/>
            <a:fld id="{039A59CD-2EE1-4B3A-95DA-FB4113911F76}" type="slidenum">
              <a:rPr lang="en-US"/>
              <a:pPr algn="r"/>
              <a:t>19</a:t>
            </a:fld>
            <a:endParaRPr lang="en-US"/>
          </a:p>
        </p:txBody>
      </p:sp>
      <p:sp>
        <p:nvSpPr>
          <p:cNvPr id="84995" name="Text Box 1"/>
          <p:cNvSpPr>
            <a:spLocks noGrp="1" noRot="1" noChangeAspect="1" noChangeArrowheads="1" noTextEdit="1"/>
          </p:cNvSpPr>
          <p:nvPr>
            <p:ph type="sldImg"/>
          </p:nvPr>
        </p:nvSpPr>
        <p:spPr>
          <a:solidFill>
            <a:srgbClr val="FFFFFF"/>
          </a:solidFill>
          <a:ln/>
        </p:spPr>
      </p:sp>
      <p:sp>
        <p:nvSpPr>
          <p:cNvPr id="84996" name="Text Box 2"/>
          <p:cNvSpPr>
            <a:spLocks noGrp="1" noChangeArrowheads="1"/>
          </p:cNvSpPr>
          <p:nvPr>
            <p:ph type="body" idx="1"/>
          </p:nvPr>
        </p:nvSpPr>
        <p:spPr>
          <a:noFill/>
          <a:ln/>
        </p:spPr>
        <p:txBody>
          <a:bodyPr wrap="none" anchor="ctr"/>
          <a:lstStyle/>
          <a:p>
            <a:pPr eaLnBrk="1" hangingPunct="1"/>
            <a:r>
              <a:rPr lang="en-US" smtClean="0">
                <a:latin typeface="Times New Roman" pitchFamily="18" charset="0"/>
              </a:rPr>
              <a:t>Multi-tenant optimization based on our flex schema with knowledge of de-normalized pivot tables and sharing model</a:t>
            </a:r>
          </a:p>
          <a:p>
            <a:pPr eaLnBrk="1" hangingPunct="1"/>
            <a:endParaRPr lang="en-US" smtClean="0">
              <a:latin typeface="Times New Roman" pitchFamily="18" charset="0"/>
            </a:endParaRPr>
          </a:p>
          <a:p>
            <a:pPr eaLnBrk="1" hangingPunct="1"/>
            <a:r>
              <a:rPr lang="en-US" smtClean="0">
                <a:latin typeface="Times New Roman" pitchFamily="18" charset="0"/>
              </a:rPr>
              <a:t>Data sharing is scalable and robust and tightly integrated into the optimizer – another high-level application feature pushed into the DB layer</a:t>
            </a:r>
          </a:p>
          <a:p>
            <a:pPr eaLnBrk="1" hangingPunct="1"/>
            <a:endParaRPr lang="en-US" smtClean="0">
              <a:latin typeface="Times New Roman" pitchFamily="18" charset="0"/>
            </a:endParaRPr>
          </a:p>
          <a:p>
            <a:pPr eaLnBrk="1" hangingPunct="1"/>
            <a:r>
              <a:rPr lang="en-US" smtClean="0">
                <a:latin typeface="Times New Roman" pitchFamily="18" charset="0"/>
              </a:rPr>
              <a:t>Statistics kept automatically for custom indexes and foreign keys</a:t>
            </a:r>
          </a:p>
          <a:p>
            <a:pPr eaLnBrk="1" hangingPunct="1"/>
            <a:endParaRPr lang="en-US" smtClean="0">
              <a:latin typeface="Times New Roman" pitchFamily="18" charset="0"/>
            </a:endParaRPr>
          </a:p>
          <a:p>
            <a:pPr eaLnBrk="1" hangingPunct="1"/>
            <a:r>
              <a:rPr lang="en-US" smtClean="0">
                <a:latin typeface="Times New Roman" pitchFamily="18" charset="0"/>
              </a:rPr>
              <a:t>Histograms for picklist values, special statistics for record owner field, etc.</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a:solidFill>
            <a:srgbClr val="FFFFFF"/>
          </a:solidFill>
          <a:ln/>
        </p:spPr>
      </p:sp>
      <p:sp>
        <p:nvSpPr>
          <p:cNvPr id="86019" name="Rectangle 2"/>
          <p:cNvSpPr>
            <a:spLocks noGrp="1" noChangeArrowheads="1"/>
          </p:cNvSpPr>
          <p:nvPr>
            <p:ph type="body" idx="1"/>
          </p:nvPr>
        </p:nvSpPr>
        <p:spPr>
          <a:noFill/>
          <a:ln/>
        </p:spPr>
        <p:txBody>
          <a:bodyPr/>
          <a:lstStyle/>
          <a:p>
            <a:pPr eaLnBrk="1" hangingPunct="1"/>
            <a:endParaRPr lang="en-US" smtClean="0">
              <a:solidFill>
                <a:srgbClr val="000000"/>
              </a:solidFill>
              <a:latin typeface="Helvetica" pitchFamily="34" charset="0"/>
              <a:sym typeface="Helvetic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1F83BA3F-5CAF-4E66-A332-3294BBD2C036}" type="slidenum">
              <a:rPr lang="en-US"/>
              <a:pPr/>
              <a:t>21</a:t>
            </a:fld>
            <a:endParaRPr lang="en-US"/>
          </a:p>
        </p:txBody>
      </p:sp>
      <p:sp>
        <p:nvSpPr>
          <p:cNvPr id="87043" name="Rectangle 1"/>
          <p:cNvSpPr>
            <a:spLocks noGrp="1" noRot="1" noChangeAspect="1" noChangeArrowheads="1" noTextEdit="1"/>
          </p:cNvSpPr>
          <p:nvPr>
            <p:ph type="sldImg"/>
          </p:nvPr>
        </p:nvSpPr>
        <p:spPr>
          <a:ln/>
        </p:spPr>
      </p:sp>
      <p:sp>
        <p:nvSpPr>
          <p:cNvPr id="87044" name="Rectangle 2"/>
          <p:cNvSpPr>
            <a:spLocks noGrp="1" noChangeArrowheads="1"/>
          </p:cNvSpPr>
          <p:nvPr>
            <p:ph type="body" idx="1"/>
          </p:nvPr>
        </p:nvSpPr>
        <p:spPr>
          <a:noFill/>
          <a:ln/>
        </p:spPr>
        <p:txBody>
          <a:bodyPr/>
          <a:lstStyle/>
          <a:p>
            <a:endParaRPr lang="en-US" smtClean="0">
              <a:solidFill>
                <a:srgbClr val="000000"/>
              </a:solidFill>
              <a:latin typeface="Helvetica" pitchFamily="34" charset="0"/>
              <a:sym typeface="Helvetic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latin typeface="Arial" pitchFamily="34" charset="0"/>
            </a:endParaRPr>
          </a:p>
        </p:txBody>
      </p:sp>
      <p:sp>
        <p:nvSpPr>
          <p:cNvPr id="69636"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17F78EA0-D40D-41B8-96FA-18B91AF5C0F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5776210E-12DA-4F81-9D0E-E02A9AE532AC}" type="slidenum">
              <a:rPr lang="en-US"/>
              <a:pPr/>
              <a:t>22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7D54FE64-00FD-4695-A074-33DD4951F7ED}" type="slidenum">
              <a:rPr lang="en-US"/>
              <a:pPr/>
              <a:t>25</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5776210E-12DA-4F81-9D0E-E02A9AE532AC}" type="slidenum">
              <a:rPr lang="en-US"/>
              <a:pPr/>
              <a:t>27</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 code raises internal errors (GACKs)</a:t>
            </a:r>
          </a:p>
          <a:p>
            <a:r>
              <a:rPr lang="en-US" dirty="0" smtClean="0"/>
              <a:t>Cache service maintains recent error list</a:t>
            </a:r>
          </a:p>
          <a:p>
            <a:pPr lvl="1"/>
            <a:r>
              <a:rPr lang="en-US" dirty="0" smtClean="0"/>
              <a:t>Duplicates are suppressed within an instance</a:t>
            </a:r>
          </a:p>
          <a:p>
            <a:r>
              <a:rPr lang="en-US" dirty="0" err="1" smtClean="0"/>
              <a:t>Gacks</a:t>
            </a:r>
            <a:r>
              <a:rPr lang="en-US" dirty="0" smtClean="0"/>
              <a:t> evaluated against rules to automatically create bugs</a:t>
            </a:r>
          </a:p>
          <a:p>
            <a:r>
              <a:rPr lang="en-US" dirty="0" smtClean="0"/>
              <a:t>Ideally fix errors before customers report them</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01A673FC-97FD-43FD-94A6-A903CE1CB63E}" type="slidenum">
              <a:rPr lang="en-US"/>
              <a:pPr/>
              <a:t>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FF305C55-9CA7-4FB5-BEAF-40C6C1F90AEE}" type="slidenum">
              <a:rPr lang="en-US"/>
              <a:pPr/>
              <a:t>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latin typeface="Arial" pitchFamily="34" charset="0"/>
              </a:rPr>
              <a:t>OLTP</a:t>
            </a:r>
          </a:p>
          <a:p>
            <a:pPr lvl="1"/>
            <a:r>
              <a:rPr lang="en-US" smtClean="0">
                <a:latin typeface="Arial" pitchFamily="34" charset="0"/>
              </a:rPr>
              <a:t>Create “Tables”, “Columns” (Custom Objects / Fields)</a:t>
            </a:r>
          </a:p>
          <a:p>
            <a:pPr lvl="1"/>
            <a:r>
              <a:rPr lang="en-US" smtClean="0">
                <a:latin typeface="Arial" pitchFamily="34" charset="0"/>
              </a:rPr>
              <a:t>Query with SOQL (Salesforce Object Query Language)</a:t>
            </a:r>
          </a:p>
          <a:p>
            <a:pPr lvl="1"/>
            <a:r>
              <a:rPr lang="en-US" smtClean="0">
                <a:latin typeface="Arial" pitchFamily="34" charset="0"/>
              </a:rPr>
              <a:t>Declarative and API access to Data and Metadata</a:t>
            </a:r>
          </a:p>
          <a:p>
            <a:r>
              <a:rPr lang="en-US" smtClean="0">
                <a:latin typeface="Arial" pitchFamily="34" charset="0"/>
              </a:rPr>
              <a:t>Business Intelligence / OLAP</a:t>
            </a:r>
          </a:p>
          <a:p>
            <a:pPr lvl="1"/>
            <a:r>
              <a:rPr lang="en-US" smtClean="0">
                <a:latin typeface="Arial" pitchFamily="34" charset="0"/>
              </a:rPr>
              <a:t>Real-time Analytics (reports / dashboards)</a:t>
            </a:r>
          </a:p>
          <a:p>
            <a:pPr lvl="1"/>
            <a:endParaRPr lang="en-US" smtClean="0">
              <a:latin typeface="Arial" pitchFamily="34" charset="0"/>
            </a:endParaRPr>
          </a:p>
          <a:p>
            <a:pPr>
              <a:lnSpc>
                <a:spcPct val="80000"/>
              </a:lnSpc>
            </a:pPr>
            <a:r>
              <a:rPr lang="en-US" smtClean="0">
                <a:latin typeface="Arial" pitchFamily="34" charset="0"/>
              </a:rPr>
              <a:t>Application Server </a:t>
            </a:r>
          </a:p>
          <a:p>
            <a:pPr lvl="1">
              <a:lnSpc>
                <a:spcPct val="80000"/>
              </a:lnSpc>
            </a:pPr>
            <a:r>
              <a:rPr lang="en-US" smtClean="0">
                <a:latin typeface="Arial" pitchFamily="34" charset="0"/>
              </a:rPr>
              <a:t>Multi-tenant Programming Language (Apex)</a:t>
            </a:r>
          </a:p>
          <a:p>
            <a:pPr lvl="1">
              <a:lnSpc>
                <a:spcPct val="80000"/>
              </a:lnSpc>
            </a:pPr>
            <a:r>
              <a:rPr lang="en-US" smtClean="0">
                <a:latin typeface="Arial" pitchFamily="34" charset="0"/>
              </a:rPr>
              <a:t>Web MVC Framework (Visualforce Pages)</a:t>
            </a:r>
          </a:p>
          <a:p>
            <a:pPr>
              <a:lnSpc>
                <a:spcPct val="80000"/>
              </a:lnSpc>
            </a:pPr>
            <a:r>
              <a:rPr lang="en-US" smtClean="0">
                <a:latin typeface="Arial" pitchFamily="34" charset="0"/>
              </a:rPr>
              <a:t>BPM</a:t>
            </a:r>
          </a:p>
          <a:p>
            <a:pPr lvl="1">
              <a:lnSpc>
                <a:spcPct val="80000"/>
              </a:lnSpc>
            </a:pPr>
            <a:r>
              <a:rPr lang="en-US" smtClean="0">
                <a:latin typeface="Arial" pitchFamily="34" charset="0"/>
              </a:rPr>
              <a:t>Workflows / Approval Processes</a:t>
            </a:r>
          </a:p>
          <a:p>
            <a:pPr>
              <a:lnSpc>
                <a:spcPct val="80000"/>
              </a:lnSpc>
            </a:pPr>
            <a:r>
              <a:rPr lang="en-US" smtClean="0">
                <a:latin typeface="Arial" pitchFamily="34" charset="0"/>
              </a:rPr>
              <a:t>Batch Services</a:t>
            </a:r>
          </a:p>
          <a:p>
            <a:pPr lvl="1">
              <a:lnSpc>
                <a:spcPct val="80000"/>
              </a:lnSpc>
            </a:pPr>
            <a:r>
              <a:rPr lang="en-US" smtClean="0">
                <a:latin typeface="Arial" pitchFamily="34" charset="0"/>
              </a:rPr>
              <a:t>Scheduled / Batch Apex Code</a:t>
            </a:r>
          </a:p>
          <a:p>
            <a:pPr>
              <a:lnSpc>
                <a:spcPct val="80000"/>
              </a:lnSpc>
            </a:pPr>
            <a:r>
              <a:rPr lang="en-US" smtClean="0">
                <a:latin typeface="Arial" pitchFamily="34" charset="0"/>
              </a:rPr>
              <a:t>Packaging</a:t>
            </a:r>
          </a:p>
          <a:p>
            <a:pPr lvl="1">
              <a:lnSpc>
                <a:spcPct val="80000"/>
              </a:lnSpc>
            </a:pPr>
            <a:r>
              <a:rPr lang="en-US" smtClean="0">
                <a:latin typeface="Arial" pitchFamily="34" charset="0"/>
              </a:rPr>
              <a:t>Installable cloud applications</a:t>
            </a:r>
          </a:p>
          <a:p>
            <a:pPr>
              <a:lnSpc>
                <a:spcPct val="80000"/>
              </a:lnSpc>
            </a:pPr>
            <a:r>
              <a:rPr lang="en-US" smtClean="0">
                <a:latin typeface="Arial" pitchFamily="34" charset="0"/>
              </a:rPr>
              <a:t>Search</a:t>
            </a:r>
          </a:p>
          <a:p>
            <a:pPr>
              <a:lnSpc>
                <a:spcPct val="80000"/>
              </a:lnSpc>
            </a:pPr>
            <a:r>
              <a:rPr lang="en-US" smtClean="0">
                <a:latin typeface="Arial" pitchFamily="34" charset="0"/>
              </a:rPr>
              <a:t>Content Management</a:t>
            </a:r>
          </a:p>
          <a:p>
            <a:pPr>
              <a:lnSpc>
                <a:spcPct val="80000"/>
              </a:lnSpc>
            </a:pPr>
            <a:r>
              <a:rPr lang="en-US" smtClean="0">
                <a:latin typeface="Arial" pitchFamily="34" charset="0"/>
              </a:rPr>
              <a:t>Mobile</a:t>
            </a:r>
          </a:p>
          <a:p>
            <a:pPr>
              <a:lnSpc>
                <a:spcPct val="80000"/>
              </a:lnSpc>
            </a:pPr>
            <a:r>
              <a:rPr lang="en-US" smtClean="0">
                <a:latin typeface="Arial" pitchFamily="34" charset="0"/>
              </a:rPr>
              <a:t>And many, many more!</a:t>
            </a:r>
          </a:p>
          <a:p>
            <a:pPr lvl="1"/>
            <a:endParaRPr lang="en-US" smtClean="0">
              <a:latin typeface="Arial" pitchFamily="34" charset="0"/>
            </a:endParaRPr>
          </a:p>
          <a:p>
            <a:endParaRPr lang="en-US" smtClean="0">
              <a:latin typeface="Arial" pitchFamily="34" charset="0"/>
            </a:endParaRPr>
          </a:p>
        </p:txBody>
      </p:sp>
      <p:sp>
        <p:nvSpPr>
          <p:cNvPr id="737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8AC804D-B9A7-45FB-9808-D086544A32A3}" type="slidenum">
              <a:rPr lang="en-US">
                <a:latin typeface="Calibri" pitchFamily="34" charset="0"/>
              </a:rPr>
              <a:pPr algn="r"/>
              <a:t>7</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5776210E-12DA-4F81-9D0E-E02A9AE532AC}" type="slidenum">
              <a:rPr lang="en-US"/>
              <a:pPr/>
              <a:t>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654A64AA-8885-445A-BF75-BCFCDEC89B6A}" type="slidenum">
              <a:rPr lang="en-US"/>
              <a:pPr/>
              <a:t>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a:ln/>
        </p:spPr>
      </p:sp>
      <p:sp>
        <p:nvSpPr>
          <p:cNvPr id="76803" name="Rectangle 3"/>
          <p:cNvSpPr>
            <a:spLocks noGrp="1"/>
          </p:cNvSpPr>
          <p:nvPr>
            <p:ph type="body" idx="1"/>
          </p:nvPr>
        </p:nvSpPr>
        <p:spPr>
          <a:noFill/>
          <a:ln/>
        </p:spPr>
        <p:txBody>
          <a:bodyPr lIns="91435" tIns="45718" rIns="91435" bIns="45718"/>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E4FB3BC3-ACEC-406E-94CE-7BE5A6D5931A}" type="slidenum">
              <a:rPr lang="en-US"/>
              <a:pPr/>
              <a:t>11</a:t>
            </a:fld>
            <a:endParaRPr lang="en-US"/>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25E6494-8EA3-4C16-AE59-488D101726FA}" type="slidenum">
              <a:rPr lang="en-US">
                <a:ea typeface="MS PGothic" pitchFamily="34" charset="-128"/>
              </a:rPr>
              <a:pPr algn="r"/>
              <a:t>11</a:t>
            </a:fld>
            <a:endParaRPr lang="en-US">
              <a:ea typeface="MS PGothic" pitchFamily="34" charset="-128"/>
            </a:endParaRPr>
          </a:p>
        </p:txBody>
      </p:sp>
      <p:sp>
        <p:nvSpPr>
          <p:cNvPr id="77828" name="Rectangle 1"/>
          <p:cNvSpPr>
            <a:spLocks noGrp="1" noRot="1" noChangeAspect="1" noChangeArrowheads="1" noTextEdit="1"/>
          </p:cNvSpPr>
          <p:nvPr>
            <p:ph type="sldImg"/>
          </p:nvPr>
        </p:nvSpPr>
        <p:spPr>
          <a:ln/>
        </p:spPr>
      </p:sp>
      <p:sp>
        <p:nvSpPr>
          <p:cNvPr id="77829" name="Text Box 2"/>
          <p:cNvSpPr>
            <a:spLocks noGrp="1" noChangeArrowheads="1"/>
          </p:cNvSpPr>
          <p:nvPr>
            <p:ph type="body" idx="1"/>
          </p:nvPr>
        </p:nvSpPr>
        <p:spPr>
          <a:noFill/>
          <a:ln/>
        </p:spPr>
        <p:txBody>
          <a:bodyPr wrap="none" anchor="ctr"/>
          <a:lstStyle/>
          <a:p>
            <a:r>
              <a:rPr lang="en-US" smtClean="0">
                <a:latin typeface="Arial" pitchFamily="34" charset="0"/>
              </a:rPr>
              <a:t>It’s a slippery slope, this is hard</a:t>
            </a:r>
          </a:p>
          <a:p>
            <a:pPr>
              <a:buFont typeface="Times New Roman" pitchFamily="18" charset="0"/>
              <a:buChar char="•"/>
            </a:pPr>
            <a:r>
              <a:rPr lang="en-US" smtClean="0">
                <a:latin typeface="Arial" pitchFamily="34" charset="0"/>
              </a:rPr>
              <a:t>Upgrade timing</a:t>
            </a:r>
          </a:p>
          <a:p>
            <a:pPr>
              <a:buFont typeface="Times New Roman" pitchFamily="18" charset="0"/>
              <a:buChar char="•"/>
            </a:pPr>
            <a:r>
              <a:rPr lang="en-US" smtClean="0">
                <a:latin typeface="Arial" pitchFamily="34" charset="0"/>
              </a:rPr>
              <a:t>Functionality for one tenant</a:t>
            </a:r>
          </a:p>
          <a:p>
            <a:pPr>
              <a:buFont typeface="Times New Roman" pitchFamily="18" charset="0"/>
              <a:buChar char="•"/>
            </a:pPr>
            <a:r>
              <a:rPr lang="en-US" smtClean="0">
                <a:latin typeface="Arial" pitchFamily="34" charset="0"/>
              </a:rPr>
              <a:t>Performance tuning for one tenant</a:t>
            </a:r>
          </a:p>
          <a:p>
            <a:pPr>
              <a:buFont typeface="Times New Roman" pitchFamily="18" charset="0"/>
              <a:buChar char="•"/>
            </a:pPr>
            <a:r>
              <a:rPr lang="en-US" smtClean="0">
                <a:latin typeface="Arial" pitchFamily="34" charset="0"/>
              </a:rPr>
              <a:t>UI for one tenant</a:t>
            </a:r>
          </a:p>
          <a:p>
            <a:pPr>
              <a:buFont typeface="Times New Roman" pitchFamily="18" charset="0"/>
              <a:buChar char="•"/>
            </a:pPr>
            <a:r>
              <a:rPr lang="en-US" smtClean="0">
                <a:latin typeface="Arial" pitchFamily="34" charset="0"/>
              </a:rPr>
              <a:t>Workflow for one tenant</a:t>
            </a:r>
          </a:p>
          <a:p>
            <a:pPr>
              <a:buFont typeface="Times New Roman" pitchFamily="18" charset="0"/>
              <a:buChar char="•"/>
            </a:pPr>
            <a:r>
              <a:rPr lang="en-US" smtClean="0">
                <a:latin typeface="Arial" pitchFamily="34" charset="0"/>
              </a:rPr>
              <a:t>Security concerns (real or perceived)</a:t>
            </a:r>
          </a:p>
          <a:p>
            <a:pPr>
              <a:buFont typeface="Times New Roman" pitchFamily="18" charset="0"/>
              <a:buChar char="•"/>
            </a:pPr>
            <a:endParaRPr lang="en-US" smtClean="0">
              <a:latin typeface="Arial" pitchFamily="34" charset="0"/>
            </a:endParaRPr>
          </a:p>
          <a:p>
            <a:r>
              <a:rPr lang="en-US" smtClean="0">
                <a:latin typeface="Arial" pitchFamily="34" charset="0"/>
              </a:rPr>
              <a:t>Has any other enterprise database application resisted this temptation?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955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1341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pitchFamily="27"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955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1341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9588" y="1162050"/>
            <a:ext cx="4011612" cy="569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162050"/>
            <a:ext cx="4013200" cy="569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pitchFamily="27"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04800" y="0"/>
            <a:ext cx="8229600" cy="1096963"/>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Arial" pitchFamily="34" charset="0"/>
              </a:rPr>
              <a:t>Click to edit Master title style</a:t>
            </a:r>
          </a:p>
        </p:txBody>
      </p:sp>
      <p:sp>
        <p:nvSpPr>
          <p:cNvPr id="1027" name="Rectangle 2"/>
          <p:cNvSpPr>
            <a:spLocks noGrp="1" noChangeArrowheads="1"/>
          </p:cNvSpPr>
          <p:nvPr>
            <p:ph type="body" idx="1"/>
          </p:nvPr>
        </p:nvSpPr>
        <p:spPr bwMode="auto">
          <a:xfrm>
            <a:off x="509588" y="1162050"/>
            <a:ext cx="8177212" cy="5695950"/>
          </a:xfrm>
          <a:prstGeom prst="rect">
            <a:avLst/>
          </a:prstGeom>
          <a:noFill/>
          <a:ln w="12700">
            <a:noFill/>
            <a:miter lim="800000"/>
            <a:headEnd/>
            <a:tailEnd/>
          </a:ln>
        </p:spPr>
        <p:txBody>
          <a:bodyPr vert="horz" wrap="square" lIns="63500" tIns="63500" rIns="139489" bIns="635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pic>
        <p:nvPicPr>
          <p:cNvPr id="1028" name="Picture 1"/>
          <p:cNvPicPr>
            <a:picLocks noChangeArrowheads="1"/>
          </p:cNvPicPr>
          <p:nvPr userDrawn="1"/>
        </p:nvPicPr>
        <p:blipFill>
          <a:blip r:embed="rId13"/>
          <a:srcRect/>
          <a:stretch>
            <a:fillRect/>
          </a:stretch>
        </p:blipFill>
        <p:spPr bwMode="auto">
          <a:xfrm>
            <a:off x="7858125" y="5842000"/>
            <a:ext cx="1089025" cy="854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xStyles>
    <p:titleStyle>
      <a:lvl1pPr marL="39688" indent="-39688" algn="l" rtl="0" eaLnBrk="0" fontAlgn="base" hangingPunct="0">
        <a:spcBef>
          <a:spcPct val="0"/>
        </a:spcBef>
        <a:spcAft>
          <a:spcPct val="0"/>
        </a:spcAft>
        <a:defRPr sz="2800" b="1">
          <a:solidFill>
            <a:schemeClr val="tx1"/>
          </a:solidFill>
          <a:latin typeface="+mj-lt"/>
          <a:ea typeface="+mj-ea"/>
          <a:cs typeface="+mj-cs"/>
          <a:sym typeface="Arial" pitchFamily="34" charset="0"/>
        </a:defRPr>
      </a:lvl1pPr>
      <a:lvl2pPr marL="39688" indent="-39688" algn="l" rtl="0" eaLnBrk="0" fontAlgn="base" hangingPunct="0">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34" charset="0"/>
        </a:defRPr>
      </a:lvl2pPr>
      <a:lvl3pPr marL="39688" indent="-39688" algn="l" rtl="0" eaLnBrk="0" fontAlgn="base" hangingPunct="0">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34" charset="0"/>
        </a:defRPr>
      </a:lvl3pPr>
      <a:lvl4pPr marL="39688" indent="-39688" algn="l" rtl="0" eaLnBrk="0" fontAlgn="base" hangingPunct="0">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34" charset="0"/>
        </a:defRPr>
      </a:lvl4pPr>
      <a:lvl5pPr marL="39688" indent="-39688" algn="l" rtl="0" eaLnBrk="0" fontAlgn="base" hangingPunct="0">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34" charset="0"/>
        </a:defRPr>
      </a:lvl5pPr>
      <a:lvl6pPr marL="496888" algn="l" rtl="0" fontAlgn="base">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27" charset="0"/>
        </a:defRPr>
      </a:lvl6pPr>
      <a:lvl7pPr marL="954088" algn="l" rtl="0" fontAlgn="base">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27" charset="0"/>
        </a:defRPr>
      </a:lvl7pPr>
      <a:lvl8pPr marL="1411288" algn="l" rtl="0" fontAlgn="base">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27" charset="0"/>
        </a:defRPr>
      </a:lvl8pPr>
      <a:lvl9pPr marL="1868488" algn="l" rtl="0" fontAlgn="base">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27" charset="0"/>
        </a:defRPr>
      </a:lvl9pPr>
    </p:titleStyle>
    <p:bodyStyle>
      <a:lvl1pPr marL="354013" indent="-342900" algn="l" rtl="0" eaLnBrk="0" fontAlgn="base" hangingPunct="0">
        <a:lnSpc>
          <a:spcPct val="120000"/>
        </a:lnSpc>
        <a:spcBef>
          <a:spcPts val="600"/>
        </a:spcBef>
        <a:spcAft>
          <a:spcPct val="0"/>
        </a:spcAft>
        <a:buClr>
          <a:srgbClr val="6B6B6B"/>
        </a:buClr>
        <a:buSzPct val="100000"/>
        <a:buFont typeface="Wingdings" pitchFamily="2" charset="2"/>
        <a:buChar char="§"/>
        <a:defRPr sz="2400">
          <a:solidFill>
            <a:schemeClr val="tx1"/>
          </a:solidFill>
          <a:latin typeface="+mn-lt"/>
          <a:ea typeface="+mn-ea"/>
          <a:cs typeface="+mn-cs"/>
          <a:sym typeface="Arial" pitchFamily="34" charset="0"/>
        </a:defRPr>
      </a:lvl1pPr>
      <a:lvl2pPr marL="690563" indent="-285750" algn="l" rtl="0" eaLnBrk="0" fontAlgn="base" hangingPunct="0">
        <a:lnSpc>
          <a:spcPct val="120000"/>
        </a:lnSpc>
        <a:spcBef>
          <a:spcPts val="500"/>
        </a:spcBef>
        <a:spcAft>
          <a:spcPct val="0"/>
        </a:spcAft>
        <a:buClr>
          <a:srgbClr val="000000"/>
        </a:buClr>
        <a:buSzPct val="100000"/>
        <a:buFont typeface="Arial" pitchFamily="34" charset="0"/>
        <a:buChar char="–"/>
        <a:defRPr sz="2000">
          <a:solidFill>
            <a:srgbClr val="333333"/>
          </a:solidFill>
          <a:latin typeface="+mn-lt"/>
          <a:ea typeface="+mn-ea"/>
          <a:cs typeface="+mn-cs"/>
          <a:sym typeface="Arial" pitchFamily="34" charset="0"/>
        </a:defRPr>
      </a:lvl2pPr>
      <a:lvl3pPr marL="1090613" indent="-228600" algn="l" rtl="0" eaLnBrk="0" fontAlgn="base" hangingPunct="0">
        <a:lnSpc>
          <a:spcPct val="120000"/>
        </a:lnSpc>
        <a:spcBef>
          <a:spcPts val="400"/>
        </a:spcBef>
        <a:spcAft>
          <a:spcPct val="0"/>
        </a:spcAft>
        <a:buClr>
          <a:srgbClr val="6B6B6B"/>
        </a:buClr>
        <a:buSzPct val="100000"/>
        <a:buFont typeface="Arial" pitchFamily="34" charset="0"/>
        <a:buChar char="•"/>
        <a:defRPr>
          <a:solidFill>
            <a:srgbClr val="6B6B6B"/>
          </a:solidFill>
          <a:latin typeface="+mn-lt"/>
          <a:ea typeface="+mn-ea"/>
          <a:cs typeface="+mn-cs"/>
          <a:sym typeface="Arial" pitchFamily="34" charset="0"/>
        </a:defRPr>
      </a:lvl3pPr>
      <a:lvl4pPr marL="1547813" indent="-228600" algn="l" rtl="0" eaLnBrk="0" fontAlgn="base" hangingPunct="0">
        <a:lnSpc>
          <a:spcPct val="120000"/>
        </a:lnSpc>
        <a:spcBef>
          <a:spcPts val="400"/>
        </a:spcBef>
        <a:spcAft>
          <a:spcPct val="0"/>
        </a:spcAft>
        <a:buClr>
          <a:srgbClr val="6B6B6B"/>
        </a:buClr>
        <a:buSzPct val="100000"/>
        <a:buFont typeface="Arial" pitchFamily="34" charset="0"/>
        <a:buChar char="–"/>
        <a:defRPr sz="1600">
          <a:solidFill>
            <a:srgbClr val="6B6B6B"/>
          </a:solidFill>
          <a:latin typeface="+mn-lt"/>
          <a:ea typeface="+mn-ea"/>
          <a:cs typeface="+mn-cs"/>
          <a:sym typeface="Arial" pitchFamily="34" charset="0"/>
        </a:defRPr>
      </a:lvl4pPr>
      <a:lvl5pPr marL="2005013" indent="-228600" algn="l" rtl="0" eaLnBrk="0" fontAlgn="base" hangingPunct="0">
        <a:lnSpc>
          <a:spcPct val="120000"/>
        </a:lnSpc>
        <a:spcBef>
          <a:spcPts val="400"/>
        </a:spcBef>
        <a:spcAft>
          <a:spcPct val="0"/>
        </a:spcAft>
        <a:buClr>
          <a:srgbClr val="6B6B6B"/>
        </a:buClr>
        <a:buSzPct val="100000"/>
        <a:buFont typeface="Arial" pitchFamily="34" charset="0"/>
        <a:buChar char="»"/>
        <a:defRPr sz="1600">
          <a:solidFill>
            <a:srgbClr val="6B6B6B"/>
          </a:solidFill>
          <a:latin typeface="+mn-lt"/>
          <a:ea typeface="+mn-ea"/>
          <a:cs typeface="+mn-cs"/>
          <a:sym typeface="Arial" pitchFamily="34" charset="0"/>
        </a:defRPr>
      </a:lvl5pPr>
      <a:lvl6pPr marL="2462213" indent="-228600" algn="l" rtl="0" fontAlgn="base">
        <a:lnSpc>
          <a:spcPct val="120000"/>
        </a:lnSpc>
        <a:spcBef>
          <a:spcPts val="400"/>
        </a:spcBef>
        <a:spcAft>
          <a:spcPct val="0"/>
        </a:spcAft>
        <a:buClr>
          <a:srgbClr val="6B6B6B"/>
        </a:buClr>
        <a:buSzPct val="100000"/>
        <a:buFont typeface="Arial" pitchFamily="27" charset="0"/>
        <a:buChar char="»"/>
        <a:defRPr sz="1600">
          <a:solidFill>
            <a:srgbClr val="6B6B6B"/>
          </a:solidFill>
          <a:latin typeface="+mn-lt"/>
          <a:ea typeface="+mn-ea"/>
          <a:cs typeface="+mn-cs"/>
          <a:sym typeface="Arial" pitchFamily="27" charset="0"/>
        </a:defRPr>
      </a:lvl6pPr>
      <a:lvl7pPr marL="2919413" indent="-228600" algn="l" rtl="0" fontAlgn="base">
        <a:lnSpc>
          <a:spcPct val="120000"/>
        </a:lnSpc>
        <a:spcBef>
          <a:spcPts val="400"/>
        </a:spcBef>
        <a:spcAft>
          <a:spcPct val="0"/>
        </a:spcAft>
        <a:buClr>
          <a:srgbClr val="6B6B6B"/>
        </a:buClr>
        <a:buSzPct val="100000"/>
        <a:buFont typeface="Arial" pitchFamily="27" charset="0"/>
        <a:buChar char="»"/>
        <a:defRPr sz="1600">
          <a:solidFill>
            <a:srgbClr val="6B6B6B"/>
          </a:solidFill>
          <a:latin typeface="+mn-lt"/>
          <a:ea typeface="+mn-ea"/>
          <a:cs typeface="+mn-cs"/>
          <a:sym typeface="Arial" pitchFamily="27" charset="0"/>
        </a:defRPr>
      </a:lvl7pPr>
      <a:lvl8pPr marL="3376613" indent="-228600" algn="l" rtl="0" fontAlgn="base">
        <a:lnSpc>
          <a:spcPct val="120000"/>
        </a:lnSpc>
        <a:spcBef>
          <a:spcPts val="400"/>
        </a:spcBef>
        <a:spcAft>
          <a:spcPct val="0"/>
        </a:spcAft>
        <a:buClr>
          <a:srgbClr val="6B6B6B"/>
        </a:buClr>
        <a:buSzPct val="100000"/>
        <a:buFont typeface="Arial" pitchFamily="27" charset="0"/>
        <a:buChar char="»"/>
        <a:defRPr sz="1600">
          <a:solidFill>
            <a:srgbClr val="6B6B6B"/>
          </a:solidFill>
          <a:latin typeface="+mn-lt"/>
          <a:ea typeface="+mn-ea"/>
          <a:cs typeface="+mn-cs"/>
          <a:sym typeface="Arial" pitchFamily="27" charset="0"/>
        </a:defRPr>
      </a:lvl8pPr>
      <a:lvl9pPr marL="3833813" indent="-228600" algn="l" rtl="0" fontAlgn="base">
        <a:lnSpc>
          <a:spcPct val="120000"/>
        </a:lnSpc>
        <a:spcBef>
          <a:spcPts val="400"/>
        </a:spcBef>
        <a:spcAft>
          <a:spcPct val="0"/>
        </a:spcAft>
        <a:buClr>
          <a:srgbClr val="6B6B6B"/>
        </a:buClr>
        <a:buSzPct val="100000"/>
        <a:buFont typeface="Arial" pitchFamily="27" charset="0"/>
        <a:buChar char="»"/>
        <a:defRPr sz="1600">
          <a:solidFill>
            <a:srgbClr val="6B6B6B"/>
          </a:solidFill>
          <a:latin typeface="+mn-lt"/>
          <a:ea typeface="+mn-ea"/>
          <a:cs typeface="+mn-cs"/>
          <a:sym typeface="Arial" pitchFamily="27"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304800" y="0"/>
            <a:ext cx="8229600" cy="1096963"/>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Arial" pitchFamily="34" charset="0"/>
              </a:rPr>
              <a:t>Click to edit Master title style</a:t>
            </a:r>
          </a:p>
        </p:txBody>
      </p:sp>
      <p:pic>
        <p:nvPicPr>
          <p:cNvPr id="2051" name="Picture 1"/>
          <p:cNvPicPr>
            <a:picLocks noChangeArrowheads="1"/>
          </p:cNvPicPr>
          <p:nvPr userDrawn="1"/>
        </p:nvPicPr>
        <p:blipFill>
          <a:blip r:embed="rId13"/>
          <a:srcRect/>
          <a:stretch>
            <a:fillRect/>
          </a:stretch>
        </p:blipFill>
        <p:spPr bwMode="auto">
          <a:xfrm>
            <a:off x="7858125" y="5842000"/>
            <a:ext cx="1089025" cy="854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xStyles>
    <p:titleStyle>
      <a:lvl1pPr marL="39688" indent="-39688" algn="l" rtl="0" eaLnBrk="0" fontAlgn="base" hangingPunct="0">
        <a:spcBef>
          <a:spcPct val="0"/>
        </a:spcBef>
        <a:spcAft>
          <a:spcPct val="0"/>
        </a:spcAft>
        <a:defRPr sz="2800" b="1">
          <a:solidFill>
            <a:schemeClr val="tx1"/>
          </a:solidFill>
          <a:latin typeface="+mj-lt"/>
          <a:ea typeface="+mj-ea"/>
          <a:cs typeface="+mj-cs"/>
          <a:sym typeface="Arial" pitchFamily="34" charset="0"/>
        </a:defRPr>
      </a:lvl1pPr>
      <a:lvl2pPr marL="39688" indent="-39688" algn="l" rtl="0" eaLnBrk="0" fontAlgn="base" hangingPunct="0">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34" charset="0"/>
        </a:defRPr>
      </a:lvl2pPr>
      <a:lvl3pPr marL="39688" indent="-39688" algn="l" rtl="0" eaLnBrk="0" fontAlgn="base" hangingPunct="0">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34" charset="0"/>
        </a:defRPr>
      </a:lvl3pPr>
      <a:lvl4pPr marL="39688" indent="-39688" algn="l" rtl="0" eaLnBrk="0" fontAlgn="base" hangingPunct="0">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34" charset="0"/>
        </a:defRPr>
      </a:lvl4pPr>
      <a:lvl5pPr marL="39688" indent="-39688" algn="l" rtl="0" eaLnBrk="0" fontAlgn="base" hangingPunct="0">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34" charset="0"/>
        </a:defRPr>
      </a:lvl5pPr>
      <a:lvl6pPr marL="496888" algn="l" rtl="0" fontAlgn="base">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27" charset="0"/>
        </a:defRPr>
      </a:lvl6pPr>
      <a:lvl7pPr marL="954088" algn="l" rtl="0" fontAlgn="base">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27" charset="0"/>
        </a:defRPr>
      </a:lvl7pPr>
      <a:lvl8pPr marL="1411288" algn="l" rtl="0" fontAlgn="base">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27" charset="0"/>
        </a:defRPr>
      </a:lvl8pPr>
      <a:lvl9pPr marL="1868488" algn="l" rtl="0" fontAlgn="base">
        <a:spcBef>
          <a:spcPct val="0"/>
        </a:spcBef>
        <a:spcAft>
          <a:spcPct val="0"/>
        </a:spcAft>
        <a:defRPr sz="2800" b="1">
          <a:solidFill>
            <a:schemeClr val="tx1"/>
          </a:solidFill>
          <a:latin typeface="Arial" pitchFamily="27" charset="0"/>
          <a:ea typeface="ヒラギノ角ゴ ProN W6" pitchFamily="27" charset="-128"/>
          <a:cs typeface="ヒラギノ角ゴ ProN W6" pitchFamily="27" charset="-128"/>
          <a:sym typeface="Arial" pitchFamily="27" charset="0"/>
        </a:defRPr>
      </a:lvl9pPr>
    </p:titleStyle>
    <p:bodyStyle>
      <a:lvl1pPr marL="354013" indent="-342900" algn="l" rtl="0" eaLnBrk="0" fontAlgn="base" hangingPunct="0">
        <a:lnSpc>
          <a:spcPct val="120000"/>
        </a:lnSpc>
        <a:spcBef>
          <a:spcPts val="600"/>
        </a:spcBef>
        <a:spcAft>
          <a:spcPct val="0"/>
        </a:spcAft>
        <a:buClr>
          <a:srgbClr val="6B6B6B"/>
        </a:buClr>
        <a:buSzPct val="100000"/>
        <a:buFont typeface="Wingdings" pitchFamily="2" charset="2"/>
        <a:buChar char="§"/>
        <a:defRPr sz="2400">
          <a:solidFill>
            <a:schemeClr val="tx1"/>
          </a:solidFill>
          <a:latin typeface="+mn-lt"/>
          <a:ea typeface="+mn-ea"/>
          <a:cs typeface="+mn-cs"/>
          <a:sym typeface="Arial" pitchFamily="34" charset="0"/>
        </a:defRPr>
      </a:lvl1pPr>
      <a:lvl2pPr marL="754063" indent="-285750" algn="l" rtl="0" eaLnBrk="0" fontAlgn="base" hangingPunct="0">
        <a:lnSpc>
          <a:spcPct val="120000"/>
        </a:lnSpc>
        <a:spcBef>
          <a:spcPts val="500"/>
        </a:spcBef>
        <a:spcAft>
          <a:spcPct val="0"/>
        </a:spcAft>
        <a:buClr>
          <a:srgbClr val="000000"/>
        </a:buClr>
        <a:buSzPct val="100000"/>
        <a:buFont typeface="Arial" pitchFamily="34" charset="0"/>
        <a:buChar char="–"/>
        <a:defRPr sz="2000">
          <a:solidFill>
            <a:srgbClr val="333333"/>
          </a:solidFill>
          <a:latin typeface="+mn-lt"/>
          <a:ea typeface="+mn-ea"/>
          <a:cs typeface="+mn-cs"/>
          <a:sym typeface="Arial" pitchFamily="34" charset="0"/>
        </a:defRPr>
      </a:lvl2pPr>
      <a:lvl3pPr marL="1154113" indent="-228600" algn="l" rtl="0" eaLnBrk="0" fontAlgn="base" hangingPunct="0">
        <a:lnSpc>
          <a:spcPct val="120000"/>
        </a:lnSpc>
        <a:spcBef>
          <a:spcPts val="400"/>
        </a:spcBef>
        <a:spcAft>
          <a:spcPct val="0"/>
        </a:spcAft>
        <a:buClr>
          <a:srgbClr val="6B6B6B"/>
        </a:buClr>
        <a:buSzPct val="100000"/>
        <a:buFont typeface="Arial" pitchFamily="34" charset="0"/>
        <a:buChar char="•"/>
        <a:defRPr>
          <a:solidFill>
            <a:srgbClr val="6B6B6B"/>
          </a:solidFill>
          <a:latin typeface="+mn-lt"/>
          <a:ea typeface="+mn-ea"/>
          <a:cs typeface="+mn-cs"/>
          <a:sym typeface="Arial" pitchFamily="34" charset="0"/>
        </a:defRPr>
      </a:lvl3pPr>
      <a:lvl4pPr marL="1611313" indent="-228600" algn="l" rtl="0" eaLnBrk="0" fontAlgn="base" hangingPunct="0">
        <a:lnSpc>
          <a:spcPct val="120000"/>
        </a:lnSpc>
        <a:spcBef>
          <a:spcPts val="400"/>
        </a:spcBef>
        <a:spcAft>
          <a:spcPct val="0"/>
        </a:spcAft>
        <a:buClr>
          <a:srgbClr val="6B6B6B"/>
        </a:buClr>
        <a:buSzPct val="100000"/>
        <a:buFont typeface="Arial" pitchFamily="34" charset="0"/>
        <a:buChar char="–"/>
        <a:defRPr sz="1600">
          <a:solidFill>
            <a:srgbClr val="6B6B6B"/>
          </a:solidFill>
          <a:latin typeface="+mn-lt"/>
          <a:ea typeface="+mn-ea"/>
          <a:cs typeface="+mn-cs"/>
          <a:sym typeface="Arial" pitchFamily="34" charset="0"/>
        </a:defRPr>
      </a:lvl4pPr>
      <a:lvl5pPr marL="2068513" indent="-228600" algn="l" rtl="0" eaLnBrk="0" fontAlgn="base" hangingPunct="0">
        <a:lnSpc>
          <a:spcPct val="120000"/>
        </a:lnSpc>
        <a:spcBef>
          <a:spcPts val="400"/>
        </a:spcBef>
        <a:spcAft>
          <a:spcPct val="0"/>
        </a:spcAft>
        <a:buClr>
          <a:srgbClr val="6B6B6B"/>
        </a:buClr>
        <a:buSzPct val="100000"/>
        <a:buFont typeface="Arial" pitchFamily="34" charset="0"/>
        <a:buChar char="»"/>
        <a:defRPr sz="1600">
          <a:solidFill>
            <a:srgbClr val="6B6B6B"/>
          </a:solidFill>
          <a:latin typeface="+mn-lt"/>
          <a:ea typeface="+mn-ea"/>
          <a:cs typeface="+mn-cs"/>
          <a:sym typeface="Arial" pitchFamily="34" charset="0"/>
        </a:defRPr>
      </a:lvl5pPr>
      <a:lvl6pPr marL="2525713" indent="-228600" algn="l" rtl="0" fontAlgn="base">
        <a:lnSpc>
          <a:spcPct val="120000"/>
        </a:lnSpc>
        <a:spcBef>
          <a:spcPts val="400"/>
        </a:spcBef>
        <a:spcAft>
          <a:spcPct val="0"/>
        </a:spcAft>
        <a:buClr>
          <a:srgbClr val="6B6B6B"/>
        </a:buClr>
        <a:buSzPct val="100000"/>
        <a:buFont typeface="Arial" pitchFamily="27" charset="0"/>
        <a:buChar char="»"/>
        <a:defRPr sz="1600">
          <a:solidFill>
            <a:srgbClr val="6B6B6B"/>
          </a:solidFill>
          <a:latin typeface="+mn-lt"/>
          <a:ea typeface="+mn-ea"/>
          <a:cs typeface="+mn-cs"/>
          <a:sym typeface="Arial" pitchFamily="27" charset="0"/>
        </a:defRPr>
      </a:lvl6pPr>
      <a:lvl7pPr marL="2982913" indent="-228600" algn="l" rtl="0" fontAlgn="base">
        <a:lnSpc>
          <a:spcPct val="120000"/>
        </a:lnSpc>
        <a:spcBef>
          <a:spcPts val="400"/>
        </a:spcBef>
        <a:spcAft>
          <a:spcPct val="0"/>
        </a:spcAft>
        <a:buClr>
          <a:srgbClr val="6B6B6B"/>
        </a:buClr>
        <a:buSzPct val="100000"/>
        <a:buFont typeface="Arial" pitchFamily="27" charset="0"/>
        <a:buChar char="»"/>
        <a:defRPr sz="1600">
          <a:solidFill>
            <a:srgbClr val="6B6B6B"/>
          </a:solidFill>
          <a:latin typeface="+mn-lt"/>
          <a:ea typeface="+mn-ea"/>
          <a:cs typeface="+mn-cs"/>
          <a:sym typeface="Arial" pitchFamily="27" charset="0"/>
        </a:defRPr>
      </a:lvl7pPr>
      <a:lvl8pPr marL="3440113" indent="-228600" algn="l" rtl="0" fontAlgn="base">
        <a:lnSpc>
          <a:spcPct val="120000"/>
        </a:lnSpc>
        <a:spcBef>
          <a:spcPts val="400"/>
        </a:spcBef>
        <a:spcAft>
          <a:spcPct val="0"/>
        </a:spcAft>
        <a:buClr>
          <a:srgbClr val="6B6B6B"/>
        </a:buClr>
        <a:buSzPct val="100000"/>
        <a:buFont typeface="Arial" pitchFamily="27" charset="0"/>
        <a:buChar char="»"/>
        <a:defRPr sz="1600">
          <a:solidFill>
            <a:srgbClr val="6B6B6B"/>
          </a:solidFill>
          <a:latin typeface="+mn-lt"/>
          <a:ea typeface="+mn-ea"/>
          <a:cs typeface="+mn-cs"/>
          <a:sym typeface="Arial" pitchFamily="27" charset="0"/>
        </a:defRPr>
      </a:lvl8pPr>
      <a:lvl9pPr marL="3897313" indent="-228600" algn="l" rtl="0" fontAlgn="base">
        <a:lnSpc>
          <a:spcPct val="120000"/>
        </a:lnSpc>
        <a:spcBef>
          <a:spcPts val="400"/>
        </a:spcBef>
        <a:spcAft>
          <a:spcPct val="0"/>
        </a:spcAft>
        <a:buClr>
          <a:srgbClr val="6B6B6B"/>
        </a:buClr>
        <a:buSzPct val="100000"/>
        <a:buFont typeface="Arial" pitchFamily="27" charset="0"/>
        <a:buChar char="»"/>
        <a:defRPr sz="1600">
          <a:solidFill>
            <a:srgbClr val="6B6B6B"/>
          </a:solidFill>
          <a:latin typeface="+mn-lt"/>
          <a:ea typeface="+mn-ea"/>
          <a:cs typeface="+mn-cs"/>
          <a:sym typeface="Arial" pitchFamily="27"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0.gif"/><Relationship Id="rId4" Type="http://schemas.openxmlformats.org/officeDocument/2006/relationships/image" Target="../media/image73.gif"/></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p:cNvSpPr>
          <p:nvPr/>
        </p:nvSpPr>
        <p:spPr bwMode="auto">
          <a:xfrm>
            <a:off x="0" y="0"/>
            <a:ext cx="9144000" cy="6858000"/>
          </a:xfrm>
          <a:prstGeom prst="rect">
            <a:avLst/>
          </a:prstGeom>
          <a:solidFill>
            <a:srgbClr val="3087D1"/>
          </a:solidFill>
          <a:ln w="9525">
            <a:noFill/>
            <a:miter lim="800000"/>
            <a:headEnd/>
            <a:tailEnd/>
          </a:ln>
        </p:spPr>
        <p:txBody>
          <a:bodyPr lIns="0" tIns="0" rIns="0" bIns="0"/>
          <a:lstStyle/>
          <a:p>
            <a:endParaRPr lang="en-US"/>
          </a:p>
        </p:txBody>
      </p:sp>
      <p:pic>
        <p:nvPicPr>
          <p:cNvPr id="3075" name="Picture 2"/>
          <p:cNvPicPr>
            <a:picLocks noChangeArrowheads="1"/>
          </p:cNvPicPr>
          <p:nvPr/>
        </p:nvPicPr>
        <p:blipFill>
          <a:blip r:embed="rId3"/>
          <a:srcRect/>
          <a:stretch>
            <a:fillRect/>
          </a:stretch>
        </p:blipFill>
        <p:spPr bwMode="auto">
          <a:xfrm>
            <a:off x="4652963" y="3492500"/>
            <a:ext cx="3684587" cy="2892425"/>
          </a:xfrm>
          <a:prstGeom prst="rect">
            <a:avLst/>
          </a:prstGeom>
          <a:noFill/>
          <a:ln w="9525">
            <a:noFill/>
            <a:miter lim="800000"/>
            <a:headEnd/>
            <a:tailEnd/>
          </a:ln>
        </p:spPr>
      </p:pic>
      <p:sp>
        <p:nvSpPr>
          <p:cNvPr id="3076" name="Rectangle 3"/>
          <p:cNvSpPr>
            <a:spLocks noGrp="1" noChangeArrowheads="1"/>
          </p:cNvSpPr>
          <p:nvPr>
            <p:ph type="title"/>
          </p:nvPr>
        </p:nvSpPr>
        <p:spPr>
          <a:xfrm>
            <a:off x="533400" y="762000"/>
            <a:ext cx="8458200" cy="1562100"/>
          </a:xfrm>
        </p:spPr>
        <p:txBody>
          <a:bodyPr rIns="81279" anchor="b"/>
          <a:lstStyle/>
          <a:p>
            <a:pPr indent="0" eaLnBrk="1" hangingPunct="1"/>
            <a:r>
              <a:rPr lang="en-US" sz="4000" dirty="0" smtClean="0">
                <a:solidFill>
                  <a:srgbClr val="FFFFFF"/>
                </a:solidFill>
              </a:rPr>
              <a:t>The Magic Behind Database.com:</a:t>
            </a:r>
            <a:br>
              <a:rPr lang="en-US" sz="4000" dirty="0" smtClean="0">
                <a:solidFill>
                  <a:srgbClr val="FFFFFF"/>
                </a:solidFill>
              </a:rPr>
            </a:br>
            <a:r>
              <a:rPr lang="en-US" sz="4000" b="0" dirty="0" smtClean="0">
                <a:solidFill>
                  <a:srgbClr val="FFFFFF"/>
                </a:solidFill>
              </a:rPr>
              <a:t>Automation in the Cloud</a:t>
            </a:r>
          </a:p>
        </p:txBody>
      </p:sp>
      <p:sp>
        <p:nvSpPr>
          <p:cNvPr id="3077" name="Rectangle 4"/>
          <p:cNvSpPr>
            <a:spLocks noGrp="1" noChangeArrowheads="1"/>
          </p:cNvSpPr>
          <p:nvPr>
            <p:ph idx="1"/>
          </p:nvPr>
        </p:nvSpPr>
        <p:spPr bwMode="auto">
          <a:xfrm>
            <a:off x="914400" y="3429000"/>
            <a:ext cx="3368675" cy="2098675"/>
          </a:xfrm>
          <a:noFill/>
          <a:ln>
            <a:miter lim="800000"/>
            <a:headEnd/>
            <a:tailEnd/>
          </a:ln>
        </p:spPr>
        <p:txBody>
          <a:bodyPr wrap="square" lIns="91440" tIns="45720" rIns="151978" bIns="45720" numCol="1" anchor="t" anchorCtr="0" compatLnSpc="1">
            <a:prstTxWarp prst="textNoShape">
              <a:avLst/>
            </a:prstTxWarp>
          </a:bodyPr>
          <a:lstStyle/>
          <a:p>
            <a:pPr marL="74613" indent="0" eaLnBrk="1" hangingPunct="1">
              <a:lnSpc>
                <a:spcPct val="100000"/>
              </a:lnSpc>
              <a:spcBef>
                <a:spcPct val="0"/>
              </a:spcBef>
              <a:buFont typeface="Wingdings" pitchFamily="2" charset="2"/>
              <a:buNone/>
            </a:pPr>
            <a:r>
              <a:rPr lang="en-US" sz="2000" b="1" smtClean="0">
                <a:solidFill>
                  <a:srgbClr val="FFFFFF"/>
                </a:solidFill>
              </a:rPr>
              <a:t>Rob Woollen</a:t>
            </a:r>
            <a:endParaRPr lang="en-US" sz="2000" b="1" smtClean="0">
              <a:solidFill>
                <a:srgbClr val="FFFFFF"/>
              </a:solidFill>
              <a:ea typeface="ヒラギノ角ゴ ProN W6" pitchFamily="-108" charset="-128"/>
            </a:endParaRPr>
          </a:p>
          <a:p>
            <a:pPr marL="74613" indent="0" eaLnBrk="1" hangingPunct="1">
              <a:lnSpc>
                <a:spcPct val="100000"/>
              </a:lnSpc>
              <a:spcBef>
                <a:spcPct val="0"/>
              </a:spcBef>
              <a:buFont typeface="Wingdings" pitchFamily="2" charset="2"/>
              <a:buNone/>
            </a:pPr>
            <a:r>
              <a:rPr lang="en-US" sz="2000" smtClean="0">
                <a:solidFill>
                  <a:srgbClr val="FFFFFF"/>
                </a:solidFill>
              </a:rPr>
              <a:t>rwoollen@salesforce.com</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838200" y="3200400"/>
            <a:ext cx="4191000" cy="3429000"/>
          </a:xfrm>
          <a:prstGeom prst="wedgeRoundRectCallout">
            <a:avLst>
              <a:gd name="adj1" fmla="val -34639"/>
              <a:gd name="adj2" fmla="val -58940"/>
              <a:gd name="adj3" fmla="val 16667"/>
            </a:avLst>
          </a:prstGeom>
          <a:noFill/>
          <a:ln w="9525">
            <a:solidFill>
              <a:schemeClr val="tx1"/>
            </a:solidFill>
            <a:miter lim="800000"/>
            <a:headEnd/>
            <a:tailEnd/>
          </a:ln>
        </p:spPr>
        <p:txBody>
          <a:bodyPr/>
          <a:lstStyle/>
          <a:p>
            <a:pPr algn="ctr"/>
            <a:endParaRPr lang="en-US" sz="1000"/>
          </a:p>
        </p:txBody>
      </p:sp>
      <p:sp>
        <p:nvSpPr>
          <p:cNvPr id="12291" name="Rectangle 3"/>
          <p:cNvSpPr>
            <a:spLocks noGrp="1" noChangeArrowheads="1"/>
          </p:cNvSpPr>
          <p:nvPr>
            <p:ph type="title" idx="4294967295"/>
          </p:nvPr>
        </p:nvSpPr>
        <p:spPr/>
        <p:txBody>
          <a:bodyPr/>
          <a:lstStyle/>
          <a:p>
            <a:r>
              <a:rPr lang="en-US" smtClean="0"/>
              <a:t>Physical Architecture</a:t>
            </a:r>
            <a:r>
              <a:rPr lang="en-US" sz="2000" smtClean="0"/>
              <a:t> </a:t>
            </a:r>
            <a:endParaRPr lang="en-US" sz="2900" b="0" smtClean="0">
              <a:latin typeface="Arial Narrow" pitchFamily="34" charset="0"/>
            </a:endParaRPr>
          </a:p>
        </p:txBody>
      </p:sp>
      <p:sp>
        <p:nvSpPr>
          <p:cNvPr id="12292" name="Text Box 4"/>
          <p:cNvSpPr txBox="1">
            <a:spLocks noChangeArrowheads="1"/>
          </p:cNvSpPr>
          <p:nvPr/>
        </p:nvSpPr>
        <p:spPr bwMode="auto">
          <a:xfrm>
            <a:off x="2416175" y="1036638"/>
            <a:ext cx="4289425" cy="366712"/>
          </a:xfrm>
          <a:prstGeom prst="rect">
            <a:avLst/>
          </a:prstGeom>
          <a:noFill/>
          <a:ln w="9525">
            <a:noFill/>
            <a:miter lim="800000"/>
            <a:headEnd/>
            <a:tailEnd/>
          </a:ln>
        </p:spPr>
        <p:txBody>
          <a:bodyPr>
            <a:spAutoFit/>
          </a:bodyPr>
          <a:lstStyle/>
          <a:p>
            <a:pPr algn="ctr"/>
            <a:r>
              <a:rPr lang="en-US" b="1">
                <a:solidFill>
                  <a:srgbClr val="CC0000"/>
                </a:solidFill>
              </a:rPr>
              <a:t>Scalable “Pod” Architecture</a:t>
            </a:r>
          </a:p>
        </p:txBody>
      </p:sp>
      <p:sp>
        <p:nvSpPr>
          <p:cNvPr id="87083" name="AutoShape 43"/>
          <p:cNvSpPr>
            <a:spLocks noChangeArrowheads="1"/>
          </p:cNvSpPr>
          <p:nvPr/>
        </p:nvSpPr>
        <p:spPr bwMode="auto">
          <a:xfrm>
            <a:off x="1017588" y="2095500"/>
            <a:ext cx="887412" cy="800100"/>
          </a:xfrm>
          <a:prstGeom prst="roundRect">
            <a:avLst>
              <a:gd name="adj" fmla="val 16667"/>
            </a:avLst>
          </a:prstGeom>
          <a:gradFill rotWithShape="1">
            <a:gsLst>
              <a:gs pos="0">
                <a:srgbClr val="FFFF99">
                  <a:gamma/>
                  <a:shade val="86275"/>
                  <a:invGamma/>
                </a:srgbClr>
              </a:gs>
              <a:gs pos="50000">
                <a:srgbClr val="FFFF99">
                  <a:alpha val="50000"/>
                </a:srgbClr>
              </a:gs>
              <a:gs pos="100000">
                <a:srgbClr val="FFFF99">
                  <a:gamma/>
                  <a:shade val="86275"/>
                  <a:invGamma/>
                </a:srgbClr>
              </a:gs>
            </a:gsLst>
            <a:lin ang="5400000" scaled="1"/>
          </a:gradFill>
          <a:ln w="9525">
            <a:solidFill>
              <a:schemeClr val="tx1"/>
            </a:solidFill>
            <a:round/>
            <a:headEnd/>
            <a:tailEnd/>
          </a:ln>
          <a:effectLst/>
        </p:spPr>
        <p:txBody>
          <a:bodyPr wrap="none" anchor="ctr"/>
          <a:lstStyle/>
          <a:p>
            <a:pPr algn="ctr">
              <a:defRPr/>
            </a:pPr>
            <a:r>
              <a:rPr lang="en-US" sz="1500" b="1">
                <a:solidFill>
                  <a:srgbClr val="CC0000"/>
                </a:solidFill>
                <a:latin typeface="Arial" charset="0"/>
                <a:ea typeface="+mn-ea"/>
              </a:rPr>
              <a:t>NA1</a:t>
            </a:r>
          </a:p>
        </p:txBody>
      </p:sp>
      <p:sp>
        <p:nvSpPr>
          <p:cNvPr id="87084" name="AutoShape 44"/>
          <p:cNvSpPr>
            <a:spLocks noChangeArrowheads="1"/>
          </p:cNvSpPr>
          <p:nvPr/>
        </p:nvSpPr>
        <p:spPr bwMode="auto">
          <a:xfrm>
            <a:off x="3303588" y="2095500"/>
            <a:ext cx="887412" cy="800100"/>
          </a:xfrm>
          <a:prstGeom prst="roundRect">
            <a:avLst>
              <a:gd name="adj" fmla="val 16667"/>
            </a:avLst>
          </a:prstGeom>
          <a:gradFill rotWithShape="1">
            <a:gsLst>
              <a:gs pos="0">
                <a:srgbClr val="FFFF99">
                  <a:gamma/>
                  <a:shade val="86275"/>
                  <a:invGamma/>
                </a:srgbClr>
              </a:gs>
              <a:gs pos="50000">
                <a:srgbClr val="FFFF99">
                  <a:alpha val="50000"/>
                </a:srgbClr>
              </a:gs>
              <a:gs pos="100000">
                <a:srgbClr val="FFFF99">
                  <a:gamma/>
                  <a:shade val="86275"/>
                  <a:invGamma/>
                </a:srgbClr>
              </a:gs>
            </a:gsLst>
            <a:lin ang="5400000" scaled="1"/>
          </a:gradFill>
          <a:ln w="9525">
            <a:solidFill>
              <a:schemeClr val="tx1"/>
            </a:solidFill>
            <a:round/>
            <a:headEnd/>
            <a:tailEnd/>
          </a:ln>
          <a:effectLst/>
        </p:spPr>
        <p:txBody>
          <a:bodyPr wrap="none" anchor="ctr"/>
          <a:lstStyle/>
          <a:p>
            <a:pPr algn="ctr">
              <a:defRPr/>
            </a:pPr>
            <a:r>
              <a:rPr lang="en-US" sz="1500" b="1">
                <a:solidFill>
                  <a:srgbClr val="CC0000"/>
                </a:solidFill>
                <a:latin typeface="Arial" charset="0"/>
                <a:ea typeface="+mn-ea"/>
              </a:rPr>
              <a:t>NA3</a:t>
            </a:r>
          </a:p>
        </p:txBody>
      </p:sp>
      <p:sp>
        <p:nvSpPr>
          <p:cNvPr id="87085" name="AutoShape 45"/>
          <p:cNvSpPr>
            <a:spLocks noChangeArrowheads="1"/>
          </p:cNvSpPr>
          <p:nvPr/>
        </p:nvSpPr>
        <p:spPr bwMode="auto">
          <a:xfrm>
            <a:off x="2160588" y="2095500"/>
            <a:ext cx="887412" cy="800100"/>
          </a:xfrm>
          <a:prstGeom prst="roundRect">
            <a:avLst>
              <a:gd name="adj" fmla="val 16667"/>
            </a:avLst>
          </a:prstGeom>
          <a:gradFill rotWithShape="1">
            <a:gsLst>
              <a:gs pos="0">
                <a:srgbClr val="FFFF99">
                  <a:gamma/>
                  <a:shade val="86275"/>
                  <a:invGamma/>
                </a:srgbClr>
              </a:gs>
              <a:gs pos="50000">
                <a:srgbClr val="FFFF99">
                  <a:alpha val="50000"/>
                </a:srgbClr>
              </a:gs>
              <a:gs pos="100000">
                <a:srgbClr val="FFFF99">
                  <a:gamma/>
                  <a:shade val="86275"/>
                  <a:invGamma/>
                </a:srgbClr>
              </a:gs>
            </a:gsLst>
            <a:lin ang="5400000" scaled="1"/>
          </a:gradFill>
          <a:ln w="9525">
            <a:solidFill>
              <a:schemeClr val="tx1"/>
            </a:solidFill>
            <a:round/>
            <a:headEnd/>
            <a:tailEnd/>
          </a:ln>
          <a:effectLst/>
        </p:spPr>
        <p:txBody>
          <a:bodyPr wrap="none" anchor="ctr"/>
          <a:lstStyle/>
          <a:p>
            <a:pPr algn="ctr">
              <a:defRPr/>
            </a:pPr>
            <a:r>
              <a:rPr lang="en-US" sz="1500" b="1">
                <a:solidFill>
                  <a:srgbClr val="CC0000"/>
                </a:solidFill>
                <a:latin typeface="Arial" charset="0"/>
                <a:ea typeface="+mn-ea"/>
              </a:rPr>
              <a:t>NA2</a:t>
            </a:r>
          </a:p>
        </p:txBody>
      </p:sp>
      <p:sp>
        <p:nvSpPr>
          <p:cNvPr id="87086" name="AutoShape 46"/>
          <p:cNvSpPr>
            <a:spLocks noChangeArrowheads="1"/>
          </p:cNvSpPr>
          <p:nvPr/>
        </p:nvSpPr>
        <p:spPr bwMode="auto">
          <a:xfrm>
            <a:off x="5741988" y="2095500"/>
            <a:ext cx="887412" cy="800100"/>
          </a:xfrm>
          <a:prstGeom prst="roundRect">
            <a:avLst>
              <a:gd name="adj" fmla="val 16667"/>
            </a:avLst>
          </a:prstGeom>
          <a:gradFill rotWithShape="1">
            <a:gsLst>
              <a:gs pos="0">
                <a:srgbClr val="FFFF99">
                  <a:gamma/>
                  <a:shade val="86275"/>
                  <a:invGamma/>
                </a:srgbClr>
              </a:gs>
              <a:gs pos="50000">
                <a:srgbClr val="FFFF99">
                  <a:alpha val="50000"/>
                </a:srgbClr>
              </a:gs>
              <a:gs pos="100000">
                <a:srgbClr val="FFFF99">
                  <a:gamma/>
                  <a:shade val="86275"/>
                  <a:invGamma/>
                </a:srgbClr>
              </a:gs>
            </a:gsLst>
            <a:lin ang="5400000" scaled="1"/>
          </a:gradFill>
          <a:ln w="9525">
            <a:solidFill>
              <a:schemeClr val="tx1"/>
            </a:solidFill>
            <a:round/>
            <a:headEnd/>
            <a:tailEnd/>
          </a:ln>
          <a:effectLst/>
        </p:spPr>
        <p:txBody>
          <a:bodyPr wrap="none" anchor="ctr"/>
          <a:lstStyle/>
          <a:p>
            <a:pPr algn="ctr">
              <a:defRPr/>
            </a:pPr>
            <a:r>
              <a:rPr lang="en-US" sz="1500" b="1">
                <a:solidFill>
                  <a:srgbClr val="CC0000"/>
                </a:solidFill>
                <a:latin typeface="Arial" charset="0"/>
                <a:ea typeface="+mn-ea"/>
              </a:rPr>
              <a:t>AP</a:t>
            </a:r>
          </a:p>
        </p:txBody>
      </p:sp>
      <p:sp>
        <p:nvSpPr>
          <p:cNvPr id="87087" name="AutoShape 47"/>
          <p:cNvSpPr>
            <a:spLocks noChangeArrowheads="1"/>
          </p:cNvSpPr>
          <p:nvPr/>
        </p:nvSpPr>
        <p:spPr bwMode="auto">
          <a:xfrm>
            <a:off x="4522788" y="2095500"/>
            <a:ext cx="887412" cy="800100"/>
          </a:xfrm>
          <a:prstGeom prst="roundRect">
            <a:avLst>
              <a:gd name="adj" fmla="val 16667"/>
            </a:avLst>
          </a:prstGeom>
          <a:gradFill rotWithShape="1">
            <a:gsLst>
              <a:gs pos="0">
                <a:srgbClr val="FFFF99">
                  <a:gamma/>
                  <a:shade val="86275"/>
                  <a:invGamma/>
                </a:srgbClr>
              </a:gs>
              <a:gs pos="50000">
                <a:srgbClr val="FFFF99">
                  <a:alpha val="50000"/>
                </a:srgbClr>
              </a:gs>
              <a:gs pos="100000">
                <a:srgbClr val="FFFF99">
                  <a:gamma/>
                  <a:shade val="86275"/>
                  <a:invGamma/>
                </a:srgbClr>
              </a:gs>
            </a:gsLst>
            <a:lin ang="5400000" scaled="1"/>
          </a:gradFill>
          <a:ln w="9525">
            <a:solidFill>
              <a:schemeClr val="tx1"/>
            </a:solidFill>
            <a:round/>
            <a:headEnd/>
            <a:tailEnd/>
          </a:ln>
          <a:effectLst/>
        </p:spPr>
        <p:txBody>
          <a:bodyPr wrap="none" anchor="ctr"/>
          <a:lstStyle/>
          <a:p>
            <a:pPr algn="ctr">
              <a:defRPr/>
            </a:pPr>
            <a:r>
              <a:rPr lang="en-US" sz="1500" b="1">
                <a:solidFill>
                  <a:srgbClr val="CC0000"/>
                </a:solidFill>
                <a:latin typeface="Arial" charset="0"/>
                <a:ea typeface="+mn-ea"/>
              </a:rPr>
              <a:t>EMEA</a:t>
            </a:r>
          </a:p>
        </p:txBody>
      </p:sp>
      <p:sp>
        <p:nvSpPr>
          <p:cNvPr id="87088" name="AutoShape 48"/>
          <p:cNvSpPr>
            <a:spLocks noChangeArrowheads="1"/>
          </p:cNvSpPr>
          <p:nvPr/>
        </p:nvSpPr>
        <p:spPr bwMode="auto">
          <a:xfrm>
            <a:off x="762000" y="1371600"/>
            <a:ext cx="7543800" cy="533400"/>
          </a:xfrm>
          <a:prstGeom prst="leftRightArrow">
            <a:avLst>
              <a:gd name="adj1" fmla="val 58750"/>
              <a:gd name="adj2" fmla="val 91012"/>
            </a:avLst>
          </a:prstGeom>
          <a:gradFill rotWithShape="1">
            <a:gsLst>
              <a:gs pos="0">
                <a:srgbClr val="C0C0C0">
                  <a:gamma/>
                  <a:shade val="86275"/>
                  <a:invGamma/>
                </a:srgbClr>
              </a:gs>
              <a:gs pos="50000">
                <a:srgbClr val="C0C0C0">
                  <a:alpha val="70000"/>
                </a:srgbClr>
              </a:gs>
              <a:gs pos="100000">
                <a:srgbClr val="C0C0C0">
                  <a:gamma/>
                  <a:shade val="86275"/>
                  <a:invGamma/>
                </a:srgbClr>
              </a:gs>
            </a:gsLst>
            <a:lin ang="5400000" scaled="1"/>
          </a:gradFill>
          <a:ln w="9525">
            <a:noFill/>
            <a:miter lim="800000"/>
            <a:headEnd/>
            <a:tailEnd/>
          </a:ln>
          <a:effectLst/>
        </p:spPr>
        <p:txBody>
          <a:bodyPr wrap="none" anchor="ctr"/>
          <a:lstStyle/>
          <a:p>
            <a:pPr>
              <a:defRPr/>
            </a:pPr>
            <a:endParaRPr lang="en-US">
              <a:latin typeface="Arial" charset="0"/>
              <a:ea typeface="+mn-ea"/>
            </a:endParaRPr>
          </a:p>
        </p:txBody>
      </p:sp>
      <p:sp>
        <p:nvSpPr>
          <p:cNvPr id="12311" name="Text Box 49"/>
          <p:cNvSpPr txBox="1">
            <a:spLocks noChangeArrowheads="1"/>
          </p:cNvSpPr>
          <p:nvPr/>
        </p:nvSpPr>
        <p:spPr bwMode="auto">
          <a:xfrm>
            <a:off x="5257800" y="3606800"/>
            <a:ext cx="3657600" cy="1314450"/>
          </a:xfrm>
          <a:prstGeom prst="rect">
            <a:avLst/>
          </a:prstGeom>
          <a:noFill/>
          <a:ln w="9525">
            <a:noFill/>
            <a:miter lim="800000"/>
            <a:headEnd/>
            <a:tailEnd/>
          </a:ln>
        </p:spPr>
        <p:txBody>
          <a:bodyPr>
            <a:spAutoFit/>
          </a:bodyPr>
          <a:lstStyle/>
          <a:p>
            <a:pPr marL="177800" indent="-177800"/>
            <a:r>
              <a:rPr lang="en-US" sz="1600" b="1"/>
              <a:t>Scalable Software Architecture:</a:t>
            </a:r>
          </a:p>
          <a:p>
            <a:pPr marL="177800" indent="-177800">
              <a:buFontTx/>
              <a:buChar char="•"/>
            </a:pPr>
            <a:r>
              <a:rPr lang="en-US" sz="1600"/>
              <a:t>Oracle Database servers</a:t>
            </a:r>
          </a:p>
          <a:p>
            <a:pPr marL="177800" indent="-177800">
              <a:buFontTx/>
              <a:buChar char="•"/>
            </a:pPr>
            <a:r>
              <a:rPr lang="en-US" sz="1600"/>
              <a:t>Resin Application servers</a:t>
            </a:r>
          </a:p>
          <a:p>
            <a:pPr marL="177800" indent="-177800">
              <a:buFontTx/>
              <a:buChar char="•"/>
            </a:pPr>
            <a:r>
              <a:rPr lang="en-US" sz="1600"/>
              <a:t>Lucene search servers</a:t>
            </a:r>
          </a:p>
          <a:p>
            <a:pPr marL="177800" indent="-177800">
              <a:buFontTx/>
              <a:buChar char="•"/>
            </a:pPr>
            <a:r>
              <a:rPr lang="en-US" sz="1600"/>
              <a:t>Linux and Redhat OS</a:t>
            </a:r>
          </a:p>
        </p:txBody>
      </p:sp>
      <p:sp>
        <p:nvSpPr>
          <p:cNvPr id="12312" name="Text Box 50"/>
          <p:cNvSpPr txBox="1">
            <a:spLocks noChangeArrowheads="1"/>
          </p:cNvSpPr>
          <p:nvPr/>
        </p:nvSpPr>
        <p:spPr bwMode="auto">
          <a:xfrm>
            <a:off x="1447800" y="3243263"/>
            <a:ext cx="2819400" cy="338137"/>
          </a:xfrm>
          <a:prstGeom prst="rect">
            <a:avLst/>
          </a:prstGeom>
          <a:noFill/>
          <a:ln w="9525">
            <a:noFill/>
            <a:miter lim="800000"/>
            <a:headEnd/>
            <a:tailEnd/>
          </a:ln>
        </p:spPr>
        <p:txBody>
          <a:bodyPr>
            <a:spAutoFit/>
          </a:bodyPr>
          <a:lstStyle/>
          <a:p>
            <a:r>
              <a:rPr lang="en-US" sz="1600" b="1"/>
              <a:t>Multi-tenant Clusters</a:t>
            </a:r>
          </a:p>
        </p:txBody>
      </p:sp>
      <p:sp>
        <p:nvSpPr>
          <p:cNvPr id="87091" name="AutoShape 51"/>
          <p:cNvSpPr>
            <a:spLocks noChangeArrowheads="1"/>
          </p:cNvSpPr>
          <p:nvPr/>
        </p:nvSpPr>
        <p:spPr bwMode="auto">
          <a:xfrm>
            <a:off x="7113588" y="2247900"/>
            <a:ext cx="887412" cy="800100"/>
          </a:xfrm>
          <a:prstGeom prst="roundRect">
            <a:avLst>
              <a:gd name="adj" fmla="val 16667"/>
            </a:avLst>
          </a:prstGeom>
          <a:gradFill rotWithShape="1">
            <a:gsLst>
              <a:gs pos="0">
                <a:srgbClr val="FFFF99">
                  <a:gamma/>
                  <a:shade val="86275"/>
                  <a:invGamma/>
                </a:srgbClr>
              </a:gs>
              <a:gs pos="50000">
                <a:srgbClr val="FFFF99">
                  <a:alpha val="50000"/>
                </a:srgbClr>
              </a:gs>
              <a:gs pos="100000">
                <a:srgbClr val="FFFF99">
                  <a:gamma/>
                  <a:shade val="86275"/>
                  <a:invGamma/>
                </a:srgbClr>
              </a:gs>
            </a:gsLst>
            <a:lin ang="5400000" scaled="1"/>
          </a:gradFill>
          <a:ln w="9525">
            <a:solidFill>
              <a:schemeClr val="tx1"/>
            </a:solidFill>
            <a:round/>
            <a:headEnd/>
            <a:tailEnd/>
          </a:ln>
          <a:effectLst/>
        </p:spPr>
        <p:txBody>
          <a:bodyPr wrap="none" anchor="ctr"/>
          <a:lstStyle/>
          <a:p>
            <a:pPr algn="ctr">
              <a:defRPr/>
            </a:pPr>
            <a:endParaRPr lang="en-US" sz="1500" b="1">
              <a:solidFill>
                <a:srgbClr val="CC0000"/>
              </a:solidFill>
              <a:latin typeface="Arial" charset="0"/>
              <a:ea typeface="+mn-ea"/>
            </a:endParaRPr>
          </a:p>
        </p:txBody>
      </p:sp>
      <p:sp>
        <p:nvSpPr>
          <p:cNvPr id="87092" name="AutoShape 52"/>
          <p:cNvSpPr>
            <a:spLocks noChangeArrowheads="1"/>
          </p:cNvSpPr>
          <p:nvPr/>
        </p:nvSpPr>
        <p:spPr bwMode="auto">
          <a:xfrm>
            <a:off x="7037388" y="2171700"/>
            <a:ext cx="887412" cy="800100"/>
          </a:xfrm>
          <a:prstGeom prst="roundRect">
            <a:avLst>
              <a:gd name="adj" fmla="val 16667"/>
            </a:avLst>
          </a:prstGeom>
          <a:gradFill rotWithShape="1">
            <a:gsLst>
              <a:gs pos="0">
                <a:srgbClr val="FFFF99">
                  <a:gamma/>
                  <a:shade val="86275"/>
                  <a:invGamma/>
                </a:srgbClr>
              </a:gs>
              <a:gs pos="50000">
                <a:srgbClr val="FFFF99">
                  <a:alpha val="50000"/>
                </a:srgbClr>
              </a:gs>
              <a:gs pos="100000">
                <a:srgbClr val="FFFF99">
                  <a:gamma/>
                  <a:shade val="86275"/>
                  <a:invGamma/>
                </a:srgbClr>
              </a:gs>
            </a:gsLst>
            <a:lin ang="5400000" scaled="1"/>
          </a:gradFill>
          <a:ln w="9525">
            <a:solidFill>
              <a:schemeClr val="tx1"/>
            </a:solidFill>
            <a:round/>
            <a:headEnd/>
            <a:tailEnd/>
          </a:ln>
          <a:effectLst/>
        </p:spPr>
        <p:txBody>
          <a:bodyPr wrap="none" anchor="ctr"/>
          <a:lstStyle/>
          <a:p>
            <a:pPr algn="ctr">
              <a:defRPr/>
            </a:pPr>
            <a:endParaRPr lang="en-US" sz="1500" b="1">
              <a:solidFill>
                <a:srgbClr val="CC0000"/>
              </a:solidFill>
              <a:latin typeface="Arial" charset="0"/>
              <a:ea typeface="+mn-ea"/>
            </a:endParaRPr>
          </a:p>
        </p:txBody>
      </p:sp>
      <p:sp>
        <p:nvSpPr>
          <p:cNvPr id="87093" name="AutoShape 53"/>
          <p:cNvSpPr>
            <a:spLocks noChangeArrowheads="1"/>
          </p:cNvSpPr>
          <p:nvPr/>
        </p:nvSpPr>
        <p:spPr bwMode="auto">
          <a:xfrm>
            <a:off x="6961188" y="2095500"/>
            <a:ext cx="887412" cy="800100"/>
          </a:xfrm>
          <a:prstGeom prst="roundRect">
            <a:avLst>
              <a:gd name="adj" fmla="val 16667"/>
            </a:avLst>
          </a:prstGeom>
          <a:gradFill rotWithShape="1">
            <a:gsLst>
              <a:gs pos="0">
                <a:srgbClr val="FFFF99">
                  <a:gamma/>
                  <a:shade val="86275"/>
                  <a:invGamma/>
                </a:srgbClr>
              </a:gs>
              <a:gs pos="50000">
                <a:srgbClr val="FFFF99">
                  <a:alpha val="50000"/>
                </a:srgbClr>
              </a:gs>
              <a:gs pos="100000">
                <a:srgbClr val="FFFF99">
                  <a:gamma/>
                  <a:shade val="86275"/>
                  <a:invGamma/>
                </a:srgbClr>
              </a:gs>
            </a:gsLst>
            <a:lin ang="5400000" scaled="1"/>
          </a:gradFill>
          <a:ln w="9525">
            <a:solidFill>
              <a:schemeClr val="tx1"/>
            </a:solidFill>
            <a:round/>
            <a:headEnd/>
            <a:tailEnd/>
          </a:ln>
          <a:effectLst/>
        </p:spPr>
        <p:txBody>
          <a:bodyPr wrap="none" anchor="ctr"/>
          <a:lstStyle/>
          <a:p>
            <a:pPr algn="ctr">
              <a:defRPr/>
            </a:pPr>
            <a:r>
              <a:rPr lang="en-US" sz="1500" b="1">
                <a:solidFill>
                  <a:srgbClr val="CC0000"/>
                </a:solidFill>
                <a:latin typeface="Arial" charset="0"/>
                <a:ea typeface="+mn-ea"/>
              </a:rPr>
              <a:t>“n” Pod</a:t>
            </a:r>
          </a:p>
        </p:txBody>
      </p:sp>
      <p:grpSp>
        <p:nvGrpSpPr>
          <p:cNvPr id="12322" name="Group 71"/>
          <p:cNvGrpSpPr>
            <a:grpSpLocks/>
          </p:cNvGrpSpPr>
          <p:nvPr/>
        </p:nvGrpSpPr>
        <p:grpSpPr bwMode="auto">
          <a:xfrm>
            <a:off x="914400" y="3522663"/>
            <a:ext cx="3962400" cy="3030537"/>
            <a:chOff x="1600200" y="3437965"/>
            <a:chExt cx="3276600" cy="2505635"/>
          </a:xfrm>
        </p:grpSpPr>
        <p:sp>
          <p:nvSpPr>
            <p:cNvPr id="12323" name="Flowchart: Magnetic Disk 4"/>
            <p:cNvSpPr>
              <a:spLocks noChangeArrowheads="1"/>
            </p:cNvSpPr>
            <p:nvPr/>
          </p:nvSpPr>
          <p:spPr bwMode="auto">
            <a:xfrm>
              <a:off x="2737373" y="3977640"/>
              <a:ext cx="886609" cy="809513"/>
            </a:xfrm>
            <a:prstGeom prst="flowChartMagneticDisk">
              <a:avLst/>
            </a:prstGeom>
            <a:solidFill>
              <a:srgbClr val="0070C0"/>
            </a:solidFill>
            <a:ln w="9525" algn="ctr">
              <a:solidFill>
                <a:srgbClr val="000000"/>
              </a:solidFill>
              <a:round/>
              <a:headEnd/>
              <a:tailEnd/>
            </a:ln>
          </p:spPr>
          <p:txBody>
            <a:bodyPr anchor="ctr"/>
            <a:lstStyle/>
            <a:p>
              <a:pPr algn="ctr"/>
              <a:r>
                <a:rPr lang="en-US" b="1">
                  <a:solidFill>
                    <a:schemeClr val="bg1"/>
                  </a:solidFill>
                </a:rPr>
                <a:t>Oracle RAC</a:t>
              </a:r>
            </a:p>
          </p:txBody>
        </p:sp>
        <p:sp>
          <p:nvSpPr>
            <p:cNvPr id="12324" name="Rectangle 5"/>
            <p:cNvSpPr>
              <a:spLocks noChangeArrowheads="1"/>
            </p:cNvSpPr>
            <p:nvPr/>
          </p:nvSpPr>
          <p:spPr bwMode="auto">
            <a:xfrm>
              <a:off x="2761577" y="3553610"/>
              <a:ext cx="838200" cy="231289"/>
            </a:xfrm>
            <a:prstGeom prst="rect">
              <a:avLst/>
            </a:prstGeom>
            <a:solidFill>
              <a:srgbClr val="0070C0"/>
            </a:solidFill>
            <a:ln w="9525" algn="ctr">
              <a:solidFill>
                <a:srgbClr val="000000"/>
              </a:solidFill>
              <a:round/>
              <a:headEnd/>
              <a:tailEnd/>
            </a:ln>
          </p:spPr>
          <p:txBody>
            <a:bodyPr anchor="ctr"/>
            <a:lstStyle/>
            <a:p>
              <a:pPr algn="ctr"/>
              <a:r>
                <a:rPr lang="en-US" b="1">
                  <a:solidFill>
                    <a:schemeClr val="bg1"/>
                  </a:solidFill>
                </a:rPr>
                <a:t>SAN</a:t>
              </a:r>
            </a:p>
          </p:txBody>
        </p:sp>
        <p:cxnSp>
          <p:nvCxnSpPr>
            <p:cNvPr id="12325" name="Straight Arrow Connector 7"/>
            <p:cNvCxnSpPr>
              <a:cxnSpLocks noChangeShapeType="1"/>
              <a:stCxn id="12323" idx="1"/>
              <a:endCxn id="12324" idx="2"/>
            </p:cNvCxnSpPr>
            <p:nvPr/>
          </p:nvCxnSpPr>
          <p:spPr bwMode="auto">
            <a:xfrm rot="16200000" flipV="1">
              <a:off x="3084308" y="3881269"/>
              <a:ext cx="192741" cy="1"/>
            </a:xfrm>
            <a:prstGeom prst="straightConnector1">
              <a:avLst/>
            </a:prstGeom>
            <a:noFill/>
            <a:ln w="9525" algn="ctr">
              <a:solidFill>
                <a:srgbClr val="000000"/>
              </a:solidFill>
              <a:round/>
              <a:headEnd type="none" w="sm" len="sm"/>
              <a:tailEnd type="arrow" w="sm" len="sm"/>
            </a:ln>
          </p:spPr>
        </p:cxnSp>
        <p:sp>
          <p:nvSpPr>
            <p:cNvPr id="12326" name="Rectangle 8"/>
            <p:cNvSpPr>
              <a:spLocks noChangeArrowheads="1"/>
            </p:cNvSpPr>
            <p:nvPr/>
          </p:nvSpPr>
          <p:spPr bwMode="auto">
            <a:xfrm>
              <a:off x="1600200" y="4112559"/>
              <a:ext cx="732416" cy="539675"/>
            </a:xfrm>
            <a:prstGeom prst="rect">
              <a:avLst/>
            </a:prstGeom>
            <a:solidFill>
              <a:srgbClr val="0070C0"/>
            </a:solidFill>
            <a:ln w="9525" algn="ctr">
              <a:solidFill>
                <a:srgbClr val="000000"/>
              </a:solidFill>
              <a:round/>
              <a:headEnd/>
              <a:tailEnd/>
            </a:ln>
          </p:spPr>
          <p:txBody>
            <a:bodyPr anchor="ctr"/>
            <a:lstStyle/>
            <a:p>
              <a:pPr algn="ctr"/>
              <a:r>
                <a:rPr lang="en-US" b="1">
                  <a:solidFill>
                    <a:schemeClr val="bg1"/>
                  </a:solidFill>
                </a:rPr>
                <a:t>Search</a:t>
              </a:r>
              <a:br>
                <a:rPr lang="en-US" b="1">
                  <a:solidFill>
                    <a:schemeClr val="bg1"/>
                  </a:solidFill>
                </a:rPr>
              </a:br>
              <a:r>
                <a:rPr lang="en-US" b="1">
                  <a:solidFill>
                    <a:schemeClr val="bg1"/>
                  </a:solidFill>
                </a:rPr>
                <a:t>Indexers</a:t>
              </a:r>
            </a:p>
          </p:txBody>
        </p:sp>
        <p:sp>
          <p:nvSpPr>
            <p:cNvPr id="12327" name="Rectangle 9"/>
            <p:cNvSpPr>
              <a:spLocks noChangeArrowheads="1"/>
            </p:cNvSpPr>
            <p:nvPr/>
          </p:nvSpPr>
          <p:spPr bwMode="auto">
            <a:xfrm>
              <a:off x="4144384" y="3437965"/>
              <a:ext cx="732416" cy="539675"/>
            </a:xfrm>
            <a:prstGeom prst="rect">
              <a:avLst/>
            </a:prstGeom>
            <a:solidFill>
              <a:srgbClr val="0070C0"/>
            </a:solidFill>
            <a:ln w="9525" algn="ctr">
              <a:solidFill>
                <a:srgbClr val="000000"/>
              </a:solidFill>
              <a:round/>
              <a:headEnd/>
              <a:tailEnd/>
            </a:ln>
          </p:spPr>
          <p:txBody>
            <a:bodyPr anchor="ctr"/>
            <a:lstStyle/>
            <a:p>
              <a:pPr algn="ctr"/>
              <a:r>
                <a:rPr lang="en-US" b="1">
                  <a:solidFill>
                    <a:schemeClr val="bg1"/>
                  </a:solidFill>
                </a:rPr>
                <a:t>Large Object Storage</a:t>
              </a:r>
            </a:p>
          </p:txBody>
        </p:sp>
        <p:sp>
          <p:nvSpPr>
            <p:cNvPr id="12328" name="Rectangle 10"/>
            <p:cNvSpPr>
              <a:spLocks noChangeArrowheads="1"/>
            </p:cNvSpPr>
            <p:nvPr/>
          </p:nvSpPr>
          <p:spPr bwMode="auto">
            <a:xfrm>
              <a:off x="4144384" y="4112559"/>
              <a:ext cx="732416" cy="539675"/>
            </a:xfrm>
            <a:prstGeom prst="rect">
              <a:avLst/>
            </a:prstGeom>
            <a:solidFill>
              <a:srgbClr val="0070C0"/>
            </a:solidFill>
            <a:ln w="9525" algn="ctr">
              <a:solidFill>
                <a:srgbClr val="000000"/>
              </a:solidFill>
              <a:round/>
              <a:headEnd/>
              <a:tailEnd/>
            </a:ln>
          </p:spPr>
          <p:txBody>
            <a:bodyPr anchor="ctr"/>
            <a:lstStyle/>
            <a:p>
              <a:pPr algn="ctr"/>
              <a:r>
                <a:rPr lang="en-US" b="1">
                  <a:solidFill>
                    <a:schemeClr val="bg1"/>
                  </a:solidFill>
                </a:rPr>
                <a:t>Content Manage-ment</a:t>
              </a:r>
            </a:p>
          </p:txBody>
        </p:sp>
        <p:sp>
          <p:nvSpPr>
            <p:cNvPr id="12329" name="Rectangle 13"/>
            <p:cNvSpPr>
              <a:spLocks noChangeArrowheads="1"/>
            </p:cNvSpPr>
            <p:nvPr/>
          </p:nvSpPr>
          <p:spPr bwMode="auto">
            <a:xfrm>
              <a:off x="2563906" y="5056991"/>
              <a:ext cx="1310640" cy="308386"/>
            </a:xfrm>
            <a:prstGeom prst="rect">
              <a:avLst/>
            </a:prstGeom>
            <a:solidFill>
              <a:srgbClr val="0070C0"/>
            </a:solidFill>
            <a:ln w="9525" algn="ctr">
              <a:solidFill>
                <a:srgbClr val="000000"/>
              </a:solidFill>
              <a:round/>
              <a:headEnd/>
              <a:tailEnd/>
            </a:ln>
          </p:spPr>
          <p:txBody>
            <a:bodyPr anchor="ctr"/>
            <a:lstStyle/>
            <a:p>
              <a:pPr algn="ctr"/>
              <a:r>
                <a:rPr lang="en-US" b="1">
                  <a:solidFill>
                    <a:schemeClr val="bg1"/>
                  </a:solidFill>
                </a:rPr>
                <a:t>Java Application Servers</a:t>
              </a:r>
            </a:p>
          </p:txBody>
        </p:sp>
        <p:sp>
          <p:nvSpPr>
            <p:cNvPr id="12330" name="Rectangle 14"/>
            <p:cNvSpPr>
              <a:spLocks noChangeArrowheads="1"/>
            </p:cNvSpPr>
            <p:nvPr/>
          </p:nvSpPr>
          <p:spPr bwMode="auto">
            <a:xfrm>
              <a:off x="2563906" y="5635214"/>
              <a:ext cx="1310640" cy="308386"/>
            </a:xfrm>
            <a:prstGeom prst="rect">
              <a:avLst/>
            </a:prstGeom>
            <a:solidFill>
              <a:srgbClr val="0070C0"/>
            </a:solidFill>
            <a:ln w="9525" algn="ctr">
              <a:solidFill>
                <a:srgbClr val="000000"/>
              </a:solidFill>
              <a:round/>
              <a:headEnd/>
              <a:tailEnd/>
            </a:ln>
          </p:spPr>
          <p:txBody>
            <a:bodyPr anchor="ctr"/>
            <a:lstStyle/>
            <a:p>
              <a:pPr algn="ctr"/>
              <a:r>
                <a:rPr lang="en-US" b="1">
                  <a:solidFill>
                    <a:schemeClr val="bg1"/>
                  </a:solidFill>
                </a:rPr>
                <a:t>Load Balancers</a:t>
              </a:r>
            </a:p>
          </p:txBody>
        </p:sp>
        <p:cxnSp>
          <p:nvCxnSpPr>
            <p:cNvPr id="12331" name="Straight Arrow Connector 16"/>
            <p:cNvCxnSpPr>
              <a:cxnSpLocks noChangeShapeType="1"/>
              <a:stCxn id="12328" idx="1"/>
              <a:endCxn id="12323" idx="4"/>
            </p:cNvCxnSpPr>
            <p:nvPr/>
          </p:nvCxnSpPr>
          <p:spPr bwMode="auto">
            <a:xfrm rot="10800000">
              <a:off x="3623982" y="4382397"/>
              <a:ext cx="520402" cy="1588"/>
            </a:xfrm>
            <a:prstGeom prst="straightConnector1">
              <a:avLst/>
            </a:prstGeom>
            <a:noFill/>
            <a:ln w="9525" algn="ctr">
              <a:solidFill>
                <a:srgbClr val="000000"/>
              </a:solidFill>
              <a:round/>
              <a:headEnd type="none" w="sm" len="sm"/>
              <a:tailEnd type="arrow" w="sm" len="sm"/>
            </a:ln>
          </p:spPr>
        </p:cxnSp>
        <p:cxnSp>
          <p:nvCxnSpPr>
            <p:cNvPr id="12332" name="Straight Arrow Connector 20"/>
            <p:cNvCxnSpPr>
              <a:cxnSpLocks noChangeShapeType="1"/>
              <a:stCxn id="12328" idx="0"/>
              <a:endCxn id="12327" idx="2"/>
            </p:cNvCxnSpPr>
            <p:nvPr/>
          </p:nvCxnSpPr>
          <p:spPr bwMode="auto">
            <a:xfrm rot="5400000" flipH="1" flipV="1">
              <a:off x="4443133" y="4045100"/>
              <a:ext cx="134919" cy="1606"/>
            </a:xfrm>
            <a:prstGeom prst="straightConnector1">
              <a:avLst/>
            </a:prstGeom>
            <a:noFill/>
            <a:ln w="9525" algn="ctr">
              <a:solidFill>
                <a:srgbClr val="000000"/>
              </a:solidFill>
              <a:round/>
              <a:headEnd type="none" w="sm" len="sm"/>
              <a:tailEnd type="arrow" w="sm" len="sm"/>
            </a:ln>
          </p:spPr>
        </p:cxnSp>
        <p:cxnSp>
          <p:nvCxnSpPr>
            <p:cNvPr id="12333" name="Straight Arrow Connector 22"/>
            <p:cNvCxnSpPr>
              <a:cxnSpLocks noChangeShapeType="1"/>
              <a:endCxn id="12327" idx="1"/>
            </p:cNvCxnSpPr>
            <p:nvPr/>
          </p:nvCxnSpPr>
          <p:spPr bwMode="auto">
            <a:xfrm rot="5400000" flipH="1" flipV="1">
              <a:off x="3199952" y="4112559"/>
              <a:ext cx="1349188" cy="539675"/>
            </a:xfrm>
            <a:prstGeom prst="straightConnector1">
              <a:avLst/>
            </a:prstGeom>
            <a:noFill/>
            <a:ln w="9525" algn="ctr">
              <a:solidFill>
                <a:srgbClr val="000000"/>
              </a:solidFill>
              <a:round/>
              <a:headEnd type="none" w="sm" len="sm"/>
              <a:tailEnd type="arrow" w="sm" len="sm"/>
            </a:ln>
          </p:spPr>
        </p:cxnSp>
        <p:cxnSp>
          <p:nvCxnSpPr>
            <p:cNvPr id="12334" name="Straight Arrow Connector 25"/>
            <p:cNvCxnSpPr>
              <a:cxnSpLocks noChangeShapeType="1"/>
              <a:stCxn id="12329" idx="0"/>
            </p:cNvCxnSpPr>
            <p:nvPr/>
          </p:nvCxnSpPr>
          <p:spPr bwMode="auto">
            <a:xfrm rot="16200000" flipV="1">
              <a:off x="3007211" y="4844975"/>
              <a:ext cx="269838" cy="154193"/>
            </a:xfrm>
            <a:prstGeom prst="straightConnector1">
              <a:avLst/>
            </a:prstGeom>
            <a:noFill/>
            <a:ln w="9525" algn="ctr">
              <a:solidFill>
                <a:srgbClr val="000000"/>
              </a:solidFill>
              <a:round/>
              <a:headEnd type="none" w="sm" len="sm"/>
              <a:tailEnd type="arrow" w="sm" len="sm"/>
            </a:ln>
          </p:spPr>
        </p:cxnSp>
        <p:cxnSp>
          <p:nvCxnSpPr>
            <p:cNvPr id="12335" name="Straight Arrow Connector 28"/>
            <p:cNvCxnSpPr>
              <a:cxnSpLocks noChangeShapeType="1"/>
              <a:stCxn id="12329" idx="0"/>
            </p:cNvCxnSpPr>
            <p:nvPr/>
          </p:nvCxnSpPr>
          <p:spPr bwMode="auto">
            <a:xfrm rot="5400000" flipH="1" flipV="1">
              <a:off x="3122855" y="4883524"/>
              <a:ext cx="269838" cy="77096"/>
            </a:xfrm>
            <a:prstGeom prst="straightConnector1">
              <a:avLst/>
            </a:prstGeom>
            <a:noFill/>
            <a:ln w="9525" algn="ctr">
              <a:solidFill>
                <a:srgbClr val="000000"/>
              </a:solidFill>
              <a:round/>
              <a:headEnd type="none" w="sm" len="sm"/>
              <a:tailEnd type="arrow" w="sm" len="sm"/>
            </a:ln>
          </p:spPr>
        </p:cxnSp>
        <p:cxnSp>
          <p:nvCxnSpPr>
            <p:cNvPr id="12336" name="Straight Arrow Connector 29"/>
            <p:cNvCxnSpPr>
              <a:cxnSpLocks noChangeShapeType="1"/>
            </p:cNvCxnSpPr>
            <p:nvPr/>
          </p:nvCxnSpPr>
          <p:spPr bwMode="auto">
            <a:xfrm rot="16200000" flipV="1">
              <a:off x="3007211" y="5423199"/>
              <a:ext cx="269838" cy="154193"/>
            </a:xfrm>
            <a:prstGeom prst="straightConnector1">
              <a:avLst/>
            </a:prstGeom>
            <a:noFill/>
            <a:ln w="9525" algn="ctr">
              <a:solidFill>
                <a:srgbClr val="000000"/>
              </a:solidFill>
              <a:round/>
              <a:headEnd type="none" w="sm" len="sm"/>
              <a:tailEnd type="arrow" w="sm" len="sm"/>
            </a:ln>
          </p:spPr>
        </p:cxnSp>
        <p:cxnSp>
          <p:nvCxnSpPr>
            <p:cNvPr id="12337" name="Straight Arrow Connector 30"/>
            <p:cNvCxnSpPr>
              <a:cxnSpLocks noChangeShapeType="1"/>
            </p:cNvCxnSpPr>
            <p:nvPr/>
          </p:nvCxnSpPr>
          <p:spPr bwMode="auto">
            <a:xfrm rot="5400000" flipH="1" flipV="1">
              <a:off x="3122855" y="5461747"/>
              <a:ext cx="269838" cy="77096"/>
            </a:xfrm>
            <a:prstGeom prst="straightConnector1">
              <a:avLst/>
            </a:prstGeom>
            <a:noFill/>
            <a:ln w="9525" algn="ctr">
              <a:solidFill>
                <a:srgbClr val="000000"/>
              </a:solidFill>
              <a:round/>
              <a:headEnd type="none" w="sm" len="sm"/>
              <a:tailEnd type="arrow" w="sm" len="sm"/>
            </a:ln>
          </p:spPr>
        </p:cxnSp>
        <p:cxnSp>
          <p:nvCxnSpPr>
            <p:cNvPr id="12338" name="Straight Arrow Connector 31"/>
            <p:cNvCxnSpPr>
              <a:cxnSpLocks noChangeShapeType="1"/>
              <a:stCxn id="12323" idx="2"/>
              <a:endCxn id="12326" idx="3"/>
            </p:cNvCxnSpPr>
            <p:nvPr/>
          </p:nvCxnSpPr>
          <p:spPr bwMode="auto">
            <a:xfrm rot="10800000">
              <a:off x="2332617" y="4382397"/>
              <a:ext cx="404757" cy="1588"/>
            </a:xfrm>
            <a:prstGeom prst="straightConnector1">
              <a:avLst/>
            </a:prstGeom>
            <a:noFill/>
            <a:ln w="9525" algn="ctr">
              <a:solidFill>
                <a:srgbClr val="000000"/>
              </a:solidFill>
              <a:round/>
              <a:headEnd type="none" w="sm" len="sm"/>
              <a:tailEnd type="arrow" w="sm" len="sm"/>
            </a:ln>
          </p:spPr>
        </p:cxn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idx="4294967295"/>
          </p:nvPr>
        </p:nvSpPr>
        <p:spPr>
          <a:xfrm>
            <a:off x="304800" y="152400"/>
            <a:ext cx="8661400" cy="792163"/>
          </a:xfrm>
        </p:spPr>
        <p:txBody>
          <a:bodyPr/>
          <a:lstStyle/>
          <a:p>
            <a:r>
              <a:rPr lang="en-US" smtClean="0"/>
              <a:t>Our religion: </a:t>
            </a:r>
            <a:br>
              <a:rPr lang="en-US" smtClean="0"/>
            </a:br>
            <a:r>
              <a:rPr lang="en-US" sz="2400" b="0" smtClean="0"/>
              <a:t>Not all “multi-tenant” designs are created equal</a:t>
            </a:r>
          </a:p>
        </p:txBody>
      </p:sp>
      <p:sp>
        <p:nvSpPr>
          <p:cNvPr id="13315" name="AutoShape 45"/>
          <p:cNvSpPr>
            <a:spLocks noChangeArrowheads="1"/>
          </p:cNvSpPr>
          <p:nvPr/>
        </p:nvSpPr>
        <p:spPr bwMode="auto">
          <a:xfrm>
            <a:off x="860425" y="3765550"/>
            <a:ext cx="1987550" cy="2051050"/>
          </a:xfrm>
          <a:prstGeom prst="roundRect">
            <a:avLst>
              <a:gd name="adj" fmla="val 16667"/>
            </a:avLst>
          </a:prstGeom>
          <a:solidFill>
            <a:srgbClr val="FFFFFF"/>
          </a:solidFill>
          <a:ln w="36720">
            <a:solidFill>
              <a:srgbClr val="99CCFF"/>
            </a:solidFill>
            <a:miter lim="800000"/>
            <a:headEnd/>
            <a:tailEnd/>
          </a:ln>
        </p:spPr>
        <p:txBody>
          <a:bodyPr wrap="none" anchor="ctr"/>
          <a:lstStyle/>
          <a:p>
            <a:endParaRPr lang="en-US">
              <a:ea typeface="MS PGothic" pitchFamily="34" charset="-128"/>
            </a:endParaRPr>
          </a:p>
        </p:txBody>
      </p:sp>
      <p:grpSp>
        <p:nvGrpSpPr>
          <p:cNvPr id="13316" name="Group 46"/>
          <p:cNvGrpSpPr>
            <a:grpSpLocks/>
          </p:cNvGrpSpPr>
          <p:nvPr/>
        </p:nvGrpSpPr>
        <p:grpSpPr bwMode="auto">
          <a:xfrm>
            <a:off x="1046163" y="2932113"/>
            <a:ext cx="785812" cy="785812"/>
            <a:chOff x="2286" y="1665"/>
            <a:chExt cx="495" cy="495"/>
          </a:xfrm>
        </p:grpSpPr>
        <p:sp>
          <p:nvSpPr>
            <p:cNvPr id="13338" name="Oval 47"/>
            <p:cNvSpPr>
              <a:spLocks noChangeArrowheads="1"/>
            </p:cNvSpPr>
            <p:nvPr/>
          </p:nvSpPr>
          <p:spPr bwMode="auto">
            <a:xfrm>
              <a:off x="2286" y="1665"/>
              <a:ext cx="496" cy="496"/>
            </a:xfrm>
            <a:prstGeom prst="ellipse">
              <a:avLst/>
            </a:prstGeom>
            <a:solidFill>
              <a:srgbClr val="FFFFFF"/>
            </a:solidFill>
            <a:ln w="36720">
              <a:solidFill>
                <a:srgbClr val="99CCFF"/>
              </a:solidFill>
              <a:miter lim="800000"/>
              <a:headEnd/>
              <a:tailEnd/>
            </a:ln>
          </p:spPr>
          <p:txBody>
            <a:bodyPr wrap="none" anchor="ctr"/>
            <a:lstStyle/>
            <a:p>
              <a:endParaRPr lang="en-US">
                <a:ea typeface="MS PGothic" pitchFamily="34" charset="-128"/>
              </a:endParaRPr>
            </a:p>
          </p:txBody>
        </p:sp>
        <p:grpSp>
          <p:nvGrpSpPr>
            <p:cNvPr id="13339" name="Group 48"/>
            <p:cNvGrpSpPr>
              <a:grpSpLocks/>
            </p:cNvGrpSpPr>
            <p:nvPr/>
          </p:nvGrpSpPr>
          <p:grpSpPr bwMode="auto">
            <a:xfrm>
              <a:off x="2351" y="1723"/>
              <a:ext cx="363" cy="378"/>
              <a:chOff x="2351" y="1723"/>
              <a:chExt cx="363" cy="378"/>
            </a:xfrm>
          </p:grpSpPr>
          <p:sp>
            <p:nvSpPr>
              <p:cNvPr id="13340" name="AutoShape 49"/>
              <p:cNvSpPr>
                <a:spLocks noChangeArrowheads="1"/>
              </p:cNvSpPr>
              <p:nvPr/>
            </p:nvSpPr>
            <p:spPr bwMode="auto">
              <a:xfrm>
                <a:off x="2351" y="1723"/>
                <a:ext cx="229" cy="229"/>
              </a:xfrm>
              <a:prstGeom prst="smileyFace">
                <a:avLst>
                  <a:gd name="adj" fmla="val 4653"/>
                </a:avLst>
              </a:prstGeom>
              <a:solidFill>
                <a:srgbClr val="99CCFF"/>
              </a:solidFill>
              <a:ln w="9360">
                <a:solidFill>
                  <a:srgbClr val="000000"/>
                </a:solidFill>
                <a:miter lim="800000"/>
                <a:headEnd/>
                <a:tailEnd/>
              </a:ln>
            </p:spPr>
            <p:txBody>
              <a:bodyPr wrap="none" anchor="ctr"/>
              <a:lstStyle/>
              <a:p>
                <a:endParaRPr lang="en-US">
                  <a:ea typeface="MS PGothic" pitchFamily="34" charset="-128"/>
                </a:endParaRPr>
              </a:p>
            </p:txBody>
          </p:sp>
          <p:sp>
            <p:nvSpPr>
              <p:cNvPr id="13341" name="AutoShape 50"/>
              <p:cNvSpPr>
                <a:spLocks noChangeArrowheads="1"/>
              </p:cNvSpPr>
              <p:nvPr/>
            </p:nvSpPr>
            <p:spPr bwMode="auto">
              <a:xfrm>
                <a:off x="2486" y="1809"/>
                <a:ext cx="229" cy="229"/>
              </a:xfrm>
              <a:prstGeom prst="smileyFace">
                <a:avLst>
                  <a:gd name="adj" fmla="val 4653"/>
                </a:avLst>
              </a:prstGeom>
              <a:solidFill>
                <a:srgbClr val="99CCFF"/>
              </a:solidFill>
              <a:ln w="9360">
                <a:solidFill>
                  <a:srgbClr val="000000"/>
                </a:solidFill>
                <a:miter lim="800000"/>
                <a:headEnd/>
                <a:tailEnd/>
              </a:ln>
            </p:spPr>
            <p:txBody>
              <a:bodyPr wrap="none" anchor="ctr"/>
              <a:lstStyle/>
              <a:p>
                <a:endParaRPr lang="en-US">
                  <a:ea typeface="MS PGothic" pitchFamily="34" charset="-128"/>
                </a:endParaRPr>
              </a:p>
            </p:txBody>
          </p:sp>
          <p:sp>
            <p:nvSpPr>
              <p:cNvPr id="13342" name="AutoShape 51"/>
              <p:cNvSpPr>
                <a:spLocks noChangeArrowheads="1"/>
              </p:cNvSpPr>
              <p:nvPr/>
            </p:nvSpPr>
            <p:spPr bwMode="auto">
              <a:xfrm>
                <a:off x="2376" y="1872"/>
                <a:ext cx="229" cy="229"/>
              </a:xfrm>
              <a:prstGeom prst="smileyFace">
                <a:avLst>
                  <a:gd name="adj" fmla="val 4653"/>
                </a:avLst>
              </a:prstGeom>
              <a:solidFill>
                <a:srgbClr val="99CCFF"/>
              </a:solidFill>
              <a:ln w="9360">
                <a:solidFill>
                  <a:srgbClr val="000000"/>
                </a:solidFill>
                <a:miter lim="800000"/>
                <a:headEnd/>
                <a:tailEnd/>
              </a:ln>
            </p:spPr>
            <p:txBody>
              <a:bodyPr wrap="none" anchor="ctr"/>
              <a:lstStyle/>
              <a:p>
                <a:endParaRPr lang="en-US">
                  <a:ea typeface="MS PGothic" pitchFamily="34" charset="-128"/>
                </a:endParaRPr>
              </a:p>
            </p:txBody>
          </p:sp>
        </p:grpSp>
      </p:grpSp>
      <p:sp>
        <p:nvSpPr>
          <p:cNvPr id="13317" name="AutoShape 52"/>
          <p:cNvSpPr>
            <a:spLocks noChangeArrowheads="1"/>
          </p:cNvSpPr>
          <p:nvPr/>
        </p:nvSpPr>
        <p:spPr bwMode="auto">
          <a:xfrm>
            <a:off x="1044575" y="3900488"/>
            <a:ext cx="1574800" cy="411162"/>
          </a:xfrm>
          <a:prstGeom prst="roundRect">
            <a:avLst>
              <a:gd name="adj" fmla="val 16667"/>
            </a:avLst>
          </a:prstGeom>
          <a:solidFill>
            <a:srgbClr val="99CCFF"/>
          </a:solidFill>
          <a:ln w="9360">
            <a:solidFill>
              <a:srgbClr val="000000"/>
            </a:solidFill>
            <a:miter lim="800000"/>
            <a:headEnd/>
            <a:tailEnd/>
          </a:ln>
        </p:spPr>
        <p:txBody>
          <a:bodyPr wrap="none" lIns="90000" tIns="45000"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ea typeface="MS PGothic" pitchFamily="34" charset="-128"/>
              </a:rPr>
              <a:t>App</a:t>
            </a:r>
          </a:p>
        </p:txBody>
      </p:sp>
      <p:sp>
        <p:nvSpPr>
          <p:cNvPr id="13318" name="AutoShape 53"/>
          <p:cNvSpPr>
            <a:spLocks noChangeArrowheads="1"/>
          </p:cNvSpPr>
          <p:nvPr/>
        </p:nvSpPr>
        <p:spPr bwMode="auto">
          <a:xfrm>
            <a:off x="998538" y="4403725"/>
            <a:ext cx="1697037" cy="1260475"/>
          </a:xfrm>
          <a:prstGeom prst="can">
            <a:avLst>
              <a:gd name="adj" fmla="val 25000"/>
            </a:avLst>
          </a:prstGeom>
          <a:solidFill>
            <a:srgbClr val="99CCFF"/>
          </a:solidFill>
          <a:ln w="9360">
            <a:solidFill>
              <a:srgbClr val="000000"/>
            </a:solidFill>
            <a:miter lim="800000"/>
            <a:headEnd/>
            <a:tailEnd/>
          </a:ln>
        </p:spPr>
        <p:txBody>
          <a:bodyPr wrap="none" lIns="90000" tIns="45000"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ea typeface="MS PGothic" pitchFamily="34" charset="-128"/>
              </a:rPr>
              <a:t>Db</a:t>
            </a:r>
          </a:p>
        </p:txBody>
      </p:sp>
      <p:grpSp>
        <p:nvGrpSpPr>
          <p:cNvPr id="13319" name="Group 54"/>
          <p:cNvGrpSpPr>
            <a:grpSpLocks/>
          </p:cNvGrpSpPr>
          <p:nvPr/>
        </p:nvGrpSpPr>
        <p:grpSpPr bwMode="auto">
          <a:xfrm>
            <a:off x="1903413" y="2941638"/>
            <a:ext cx="785812" cy="785812"/>
            <a:chOff x="2826" y="1671"/>
            <a:chExt cx="495" cy="495"/>
          </a:xfrm>
        </p:grpSpPr>
        <p:sp>
          <p:nvSpPr>
            <p:cNvPr id="13333" name="Oval 55"/>
            <p:cNvSpPr>
              <a:spLocks noChangeArrowheads="1"/>
            </p:cNvSpPr>
            <p:nvPr/>
          </p:nvSpPr>
          <p:spPr bwMode="auto">
            <a:xfrm>
              <a:off x="2826" y="1671"/>
              <a:ext cx="496" cy="496"/>
            </a:xfrm>
            <a:prstGeom prst="ellipse">
              <a:avLst/>
            </a:prstGeom>
            <a:solidFill>
              <a:schemeClr val="hlink"/>
            </a:solidFill>
            <a:ln w="36720">
              <a:solidFill>
                <a:srgbClr val="99CCFF"/>
              </a:solidFill>
              <a:miter lim="800000"/>
              <a:headEnd/>
              <a:tailEnd/>
            </a:ln>
          </p:spPr>
          <p:txBody>
            <a:bodyPr wrap="none" anchor="ctr"/>
            <a:lstStyle/>
            <a:p>
              <a:endParaRPr lang="en-US">
                <a:ea typeface="MS PGothic" pitchFamily="34" charset="-128"/>
              </a:endParaRPr>
            </a:p>
          </p:txBody>
        </p:sp>
        <p:grpSp>
          <p:nvGrpSpPr>
            <p:cNvPr id="13334" name="Group 56"/>
            <p:cNvGrpSpPr>
              <a:grpSpLocks/>
            </p:cNvGrpSpPr>
            <p:nvPr/>
          </p:nvGrpSpPr>
          <p:grpSpPr bwMode="auto">
            <a:xfrm>
              <a:off x="2891" y="1729"/>
              <a:ext cx="363" cy="378"/>
              <a:chOff x="2891" y="1729"/>
              <a:chExt cx="363" cy="378"/>
            </a:xfrm>
          </p:grpSpPr>
          <p:sp>
            <p:nvSpPr>
              <p:cNvPr id="13335" name="AutoShape 57"/>
              <p:cNvSpPr>
                <a:spLocks noChangeArrowheads="1"/>
              </p:cNvSpPr>
              <p:nvPr/>
            </p:nvSpPr>
            <p:spPr bwMode="auto">
              <a:xfrm>
                <a:off x="2891" y="1729"/>
                <a:ext cx="229" cy="229"/>
              </a:xfrm>
              <a:prstGeom prst="smileyFace">
                <a:avLst>
                  <a:gd name="adj" fmla="val 4653"/>
                </a:avLst>
              </a:prstGeom>
              <a:solidFill>
                <a:schemeClr val="hlink"/>
              </a:solidFill>
              <a:ln w="9360">
                <a:solidFill>
                  <a:srgbClr val="000000"/>
                </a:solidFill>
                <a:miter lim="800000"/>
                <a:headEnd/>
                <a:tailEnd/>
              </a:ln>
            </p:spPr>
            <p:txBody>
              <a:bodyPr wrap="none" anchor="ctr"/>
              <a:lstStyle/>
              <a:p>
                <a:endParaRPr lang="en-US">
                  <a:ea typeface="MS PGothic" pitchFamily="34" charset="-128"/>
                </a:endParaRPr>
              </a:p>
            </p:txBody>
          </p:sp>
          <p:sp>
            <p:nvSpPr>
              <p:cNvPr id="13336" name="AutoShape 58"/>
              <p:cNvSpPr>
                <a:spLocks noChangeArrowheads="1"/>
              </p:cNvSpPr>
              <p:nvPr/>
            </p:nvSpPr>
            <p:spPr bwMode="auto">
              <a:xfrm>
                <a:off x="3026" y="1816"/>
                <a:ext cx="229" cy="229"/>
              </a:xfrm>
              <a:prstGeom prst="smileyFace">
                <a:avLst>
                  <a:gd name="adj" fmla="val 4653"/>
                </a:avLst>
              </a:prstGeom>
              <a:solidFill>
                <a:schemeClr val="hlink"/>
              </a:solidFill>
              <a:ln w="9360">
                <a:solidFill>
                  <a:srgbClr val="000000"/>
                </a:solidFill>
                <a:miter lim="800000"/>
                <a:headEnd/>
                <a:tailEnd/>
              </a:ln>
            </p:spPr>
            <p:txBody>
              <a:bodyPr wrap="none" anchor="ctr"/>
              <a:lstStyle/>
              <a:p>
                <a:endParaRPr lang="en-US">
                  <a:ea typeface="MS PGothic" pitchFamily="34" charset="-128"/>
                </a:endParaRPr>
              </a:p>
            </p:txBody>
          </p:sp>
          <p:sp>
            <p:nvSpPr>
              <p:cNvPr id="13337" name="AutoShape 59"/>
              <p:cNvSpPr>
                <a:spLocks noChangeArrowheads="1"/>
              </p:cNvSpPr>
              <p:nvPr/>
            </p:nvSpPr>
            <p:spPr bwMode="auto">
              <a:xfrm>
                <a:off x="2916" y="1878"/>
                <a:ext cx="229" cy="229"/>
              </a:xfrm>
              <a:prstGeom prst="smileyFace">
                <a:avLst>
                  <a:gd name="adj" fmla="val 4653"/>
                </a:avLst>
              </a:prstGeom>
              <a:solidFill>
                <a:schemeClr val="hlink"/>
              </a:solidFill>
              <a:ln w="9360">
                <a:solidFill>
                  <a:srgbClr val="000000"/>
                </a:solidFill>
                <a:miter lim="800000"/>
                <a:headEnd/>
                <a:tailEnd/>
              </a:ln>
            </p:spPr>
            <p:txBody>
              <a:bodyPr wrap="none" anchor="ctr"/>
              <a:lstStyle/>
              <a:p>
                <a:endParaRPr lang="en-US">
                  <a:ea typeface="MS PGothic" pitchFamily="34" charset="-128"/>
                </a:endParaRPr>
              </a:p>
            </p:txBody>
          </p:sp>
        </p:grpSp>
      </p:grpSp>
      <p:grpSp>
        <p:nvGrpSpPr>
          <p:cNvPr id="13320" name="Group 60"/>
          <p:cNvGrpSpPr>
            <a:grpSpLocks/>
          </p:cNvGrpSpPr>
          <p:nvPr/>
        </p:nvGrpSpPr>
        <p:grpSpPr bwMode="auto">
          <a:xfrm>
            <a:off x="1503363" y="2189163"/>
            <a:ext cx="785812" cy="785812"/>
            <a:chOff x="2574" y="1197"/>
            <a:chExt cx="495" cy="495"/>
          </a:xfrm>
        </p:grpSpPr>
        <p:sp>
          <p:nvSpPr>
            <p:cNvPr id="13328" name="Oval 61"/>
            <p:cNvSpPr>
              <a:spLocks noChangeArrowheads="1"/>
            </p:cNvSpPr>
            <p:nvPr/>
          </p:nvSpPr>
          <p:spPr bwMode="auto">
            <a:xfrm>
              <a:off x="2574" y="1197"/>
              <a:ext cx="496" cy="496"/>
            </a:xfrm>
            <a:prstGeom prst="ellipse">
              <a:avLst/>
            </a:prstGeom>
            <a:solidFill>
              <a:srgbClr val="FFFFFF"/>
            </a:solidFill>
            <a:ln w="36720">
              <a:solidFill>
                <a:srgbClr val="99CCFF"/>
              </a:solidFill>
              <a:miter lim="800000"/>
              <a:headEnd/>
              <a:tailEnd/>
            </a:ln>
          </p:spPr>
          <p:txBody>
            <a:bodyPr wrap="none" anchor="ctr"/>
            <a:lstStyle/>
            <a:p>
              <a:endParaRPr lang="en-US">
                <a:ea typeface="MS PGothic" pitchFamily="34" charset="-128"/>
              </a:endParaRPr>
            </a:p>
          </p:txBody>
        </p:sp>
        <p:grpSp>
          <p:nvGrpSpPr>
            <p:cNvPr id="13329" name="Group 62"/>
            <p:cNvGrpSpPr>
              <a:grpSpLocks/>
            </p:cNvGrpSpPr>
            <p:nvPr/>
          </p:nvGrpSpPr>
          <p:grpSpPr bwMode="auto">
            <a:xfrm>
              <a:off x="2639" y="1255"/>
              <a:ext cx="363" cy="378"/>
              <a:chOff x="2639" y="1255"/>
              <a:chExt cx="363" cy="378"/>
            </a:xfrm>
          </p:grpSpPr>
          <p:sp>
            <p:nvSpPr>
              <p:cNvPr id="13330" name="AutoShape 63"/>
              <p:cNvSpPr>
                <a:spLocks noChangeArrowheads="1"/>
              </p:cNvSpPr>
              <p:nvPr/>
            </p:nvSpPr>
            <p:spPr bwMode="auto">
              <a:xfrm>
                <a:off x="2639" y="1255"/>
                <a:ext cx="229" cy="229"/>
              </a:xfrm>
              <a:prstGeom prst="smileyFace">
                <a:avLst>
                  <a:gd name="adj" fmla="val 4653"/>
                </a:avLst>
              </a:prstGeom>
              <a:solidFill>
                <a:srgbClr val="99CCFF"/>
              </a:solidFill>
              <a:ln w="9360">
                <a:solidFill>
                  <a:srgbClr val="000000"/>
                </a:solidFill>
                <a:miter lim="800000"/>
                <a:headEnd/>
                <a:tailEnd/>
              </a:ln>
            </p:spPr>
            <p:txBody>
              <a:bodyPr wrap="none" anchor="ctr"/>
              <a:lstStyle/>
              <a:p>
                <a:endParaRPr lang="en-US">
                  <a:ea typeface="MS PGothic" pitchFamily="34" charset="-128"/>
                </a:endParaRPr>
              </a:p>
            </p:txBody>
          </p:sp>
          <p:sp>
            <p:nvSpPr>
              <p:cNvPr id="13331" name="AutoShape 64"/>
              <p:cNvSpPr>
                <a:spLocks noChangeArrowheads="1"/>
              </p:cNvSpPr>
              <p:nvPr/>
            </p:nvSpPr>
            <p:spPr bwMode="auto">
              <a:xfrm>
                <a:off x="2774" y="1342"/>
                <a:ext cx="229" cy="229"/>
              </a:xfrm>
              <a:prstGeom prst="smileyFace">
                <a:avLst>
                  <a:gd name="adj" fmla="val 4653"/>
                </a:avLst>
              </a:prstGeom>
              <a:solidFill>
                <a:srgbClr val="99CCFF"/>
              </a:solidFill>
              <a:ln w="9360">
                <a:solidFill>
                  <a:srgbClr val="000000"/>
                </a:solidFill>
                <a:miter lim="800000"/>
                <a:headEnd/>
                <a:tailEnd/>
              </a:ln>
            </p:spPr>
            <p:txBody>
              <a:bodyPr wrap="none" anchor="ctr"/>
              <a:lstStyle/>
              <a:p>
                <a:endParaRPr lang="en-US">
                  <a:ea typeface="MS PGothic" pitchFamily="34" charset="-128"/>
                </a:endParaRPr>
              </a:p>
            </p:txBody>
          </p:sp>
          <p:sp>
            <p:nvSpPr>
              <p:cNvPr id="13332" name="AutoShape 65"/>
              <p:cNvSpPr>
                <a:spLocks noChangeArrowheads="1"/>
              </p:cNvSpPr>
              <p:nvPr/>
            </p:nvSpPr>
            <p:spPr bwMode="auto">
              <a:xfrm>
                <a:off x="2664" y="1404"/>
                <a:ext cx="229" cy="229"/>
              </a:xfrm>
              <a:prstGeom prst="smileyFace">
                <a:avLst>
                  <a:gd name="adj" fmla="val 4653"/>
                </a:avLst>
              </a:prstGeom>
              <a:solidFill>
                <a:srgbClr val="99CCFF"/>
              </a:solidFill>
              <a:ln w="9360">
                <a:solidFill>
                  <a:srgbClr val="000000"/>
                </a:solidFill>
                <a:miter lim="800000"/>
                <a:headEnd/>
                <a:tailEnd/>
              </a:ln>
            </p:spPr>
            <p:txBody>
              <a:bodyPr wrap="none" anchor="ctr"/>
              <a:lstStyle/>
              <a:p>
                <a:endParaRPr lang="en-US">
                  <a:ea typeface="MS PGothic" pitchFamily="34" charset="-128"/>
                </a:endParaRPr>
              </a:p>
            </p:txBody>
          </p:sp>
        </p:grpSp>
      </p:grpSp>
      <p:grpSp>
        <p:nvGrpSpPr>
          <p:cNvPr id="13321" name="Group 66"/>
          <p:cNvGrpSpPr>
            <a:grpSpLocks/>
          </p:cNvGrpSpPr>
          <p:nvPr/>
        </p:nvGrpSpPr>
        <p:grpSpPr bwMode="auto">
          <a:xfrm>
            <a:off x="3360738" y="4022725"/>
            <a:ext cx="1003300" cy="1733550"/>
            <a:chOff x="1983" y="2224"/>
            <a:chExt cx="632" cy="1092"/>
          </a:xfrm>
        </p:grpSpPr>
        <p:sp>
          <p:nvSpPr>
            <p:cNvPr id="13324" name="AutoShape 67"/>
            <p:cNvSpPr>
              <a:spLocks noChangeArrowheads="1"/>
            </p:cNvSpPr>
            <p:nvPr/>
          </p:nvSpPr>
          <p:spPr bwMode="auto">
            <a:xfrm>
              <a:off x="1983" y="2224"/>
              <a:ext cx="633" cy="1093"/>
            </a:xfrm>
            <a:prstGeom prst="roundRect">
              <a:avLst>
                <a:gd name="adj" fmla="val 16667"/>
              </a:avLst>
            </a:prstGeom>
            <a:solidFill>
              <a:schemeClr val="hlink"/>
            </a:solidFill>
            <a:ln w="36720">
              <a:solidFill>
                <a:srgbClr val="99CCFF"/>
              </a:solidFill>
              <a:miter lim="800000"/>
              <a:headEnd/>
              <a:tailEnd/>
            </a:ln>
          </p:spPr>
          <p:txBody>
            <a:bodyPr wrap="none" anchor="ctr"/>
            <a:lstStyle/>
            <a:p>
              <a:endParaRPr lang="en-US">
                <a:ea typeface="MS PGothic" pitchFamily="34" charset="-128"/>
              </a:endParaRPr>
            </a:p>
          </p:txBody>
        </p:sp>
        <p:sp>
          <p:nvSpPr>
            <p:cNvPr id="13325" name="AutoShape 68"/>
            <p:cNvSpPr>
              <a:spLocks noChangeArrowheads="1"/>
            </p:cNvSpPr>
            <p:nvPr/>
          </p:nvSpPr>
          <p:spPr bwMode="auto">
            <a:xfrm>
              <a:off x="2184" y="2282"/>
              <a:ext cx="229" cy="230"/>
            </a:xfrm>
            <a:prstGeom prst="smileyFace">
              <a:avLst>
                <a:gd name="adj" fmla="val 4653"/>
              </a:avLst>
            </a:prstGeom>
            <a:solidFill>
              <a:schemeClr val="hlink"/>
            </a:solidFill>
            <a:ln w="9360">
              <a:solidFill>
                <a:srgbClr val="000000"/>
              </a:solidFill>
              <a:miter lim="800000"/>
              <a:headEnd/>
              <a:tailEnd/>
            </a:ln>
          </p:spPr>
          <p:txBody>
            <a:bodyPr wrap="none" anchor="ctr"/>
            <a:lstStyle/>
            <a:p>
              <a:endParaRPr lang="en-US">
                <a:ea typeface="MS PGothic" pitchFamily="34" charset="-128"/>
              </a:endParaRPr>
            </a:p>
          </p:txBody>
        </p:sp>
        <p:sp>
          <p:nvSpPr>
            <p:cNvPr id="13326" name="AutoShape 69"/>
            <p:cNvSpPr>
              <a:spLocks noChangeArrowheads="1"/>
            </p:cNvSpPr>
            <p:nvPr/>
          </p:nvSpPr>
          <p:spPr bwMode="auto">
            <a:xfrm>
              <a:off x="2099" y="2570"/>
              <a:ext cx="402" cy="259"/>
            </a:xfrm>
            <a:prstGeom prst="roundRect">
              <a:avLst>
                <a:gd name="adj" fmla="val 16667"/>
              </a:avLst>
            </a:prstGeom>
            <a:solidFill>
              <a:schemeClr val="hlink"/>
            </a:solidFill>
            <a:ln w="9360">
              <a:solidFill>
                <a:srgbClr val="000000"/>
              </a:solidFill>
              <a:miter lim="800000"/>
              <a:headEnd/>
              <a:tailEnd/>
            </a:ln>
          </p:spPr>
          <p:txBody>
            <a:bodyPr wrap="none" lIns="90000" tIns="45000"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ea typeface="MS PGothic" pitchFamily="34" charset="-128"/>
                </a:rPr>
                <a:t>App</a:t>
              </a:r>
            </a:p>
          </p:txBody>
        </p:sp>
        <p:sp>
          <p:nvSpPr>
            <p:cNvPr id="13327" name="AutoShape 70"/>
            <p:cNvSpPr>
              <a:spLocks noChangeArrowheads="1"/>
            </p:cNvSpPr>
            <p:nvPr/>
          </p:nvSpPr>
          <p:spPr bwMode="auto">
            <a:xfrm>
              <a:off x="2070" y="2886"/>
              <a:ext cx="460" cy="346"/>
            </a:xfrm>
            <a:prstGeom prst="can">
              <a:avLst>
                <a:gd name="adj" fmla="val 25000"/>
              </a:avLst>
            </a:prstGeom>
            <a:solidFill>
              <a:schemeClr val="hlink"/>
            </a:solidFill>
            <a:ln w="9360">
              <a:solidFill>
                <a:srgbClr val="000000"/>
              </a:solidFill>
              <a:miter lim="800000"/>
              <a:headEnd/>
              <a:tailEnd/>
            </a:ln>
          </p:spPr>
          <p:txBody>
            <a:bodyPr wrap="none" lIns="90000" tIns="45000"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ea typeface="MS PGothic" pitchFamily="34" charset="-128"/>
                </a:rPr>
                <a:t>Db</a:t>
              </a:r>
            </a:p>
          </p:txBody>
        </p:sp>
      </p:grpSp>
      <p:sp>
        <p:nvSpPr>
          <p:cNvPr id="13322" name="Line 71"/>
          <p:cNvSpPr>
            <a:spLocks noChangeShapeType="1"/>
          </p:cNvSpPr>
          <p:nvPr/>
        </p:nvSpPr>
        <p:spPr bwMode="auto">
          <a:xfrm>
            <a:off x="2751138" y="3413125"/>
            <a:ext cx="762000" cy="609600"/>
          </a:xfrm>
          <a:prstGeom prst="line">
            <a:avLst/>
          </a:prstGeom>
          <a:noFill/>
          <a:ln w="9525">
            <a:solidFill>
              <a:schemeClr val="tx1"/>
            </a:solidFill>
            <a:round/>
            <a:headEnd/>
            <a:tailEnd type="triangle" w="med" len="med"/>
          </a:ln>
        </p:spPr>
        <p:txBody>
          <a:bodyPr/>
          <a:lstStyle/>
          <a:p>
            <a:endParaRPr lang="en-US"/>
          </a:p>
        </p:txBody>
      </p:sp>
      <p:sp>
        <p:nvSpPr>
          <p:cNvPr id="31" name="Rounded Rectangular Callout 30"/>
          <p:cNvSpPr/>
          <p:nvPr/>
        </p:nvSpPr>
        <p:spPr bwMode="auto">
          <a:xfrm>
            <a:off x="4254500" y="1819275"/>
            <a:ext cx="4283075" cy="1390650"/>
          </a:xfrm>
          <a:prstGeom prst="wedgeRoundRectCallout">
            <a:avLst>
              <a:gd name="adj1" fmla="val -50354"/>
              <a:gd name="adj2" fmla="val 85128"/>
              <a:gd name="adj3" fmla="val 16667"/>
            </a:avLst>
          </a:prstGeom>
          <a:solidFill>
            <a:schemeClr val="bg1"/>
          </a:solidFill>
          <a:ln w="12700" cap="flat" cmpd="sng" algn="ctr">
            <a:solidFill>
              <a:schemeClr val="bg2"/>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marL="87313" indent="-87313">
              <a:spcBef>
                <a:spcPct val="500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chemeClr val="tx2"/>
                </a:solidFill>
                <a:ea typeface="MS PGothic" pitchFamily="34" charset="-128"/>
              </a:rPr>
              <a:t>“Can’t we create a separate stack for just this one customer?”</a:t>
            </a:r>
          </a:p>
          <a:p>
            <a:pPr marL="87313" indent="-87313">
              <a:spcBef>
                <a:spcPct val="500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chemeClr val="tx2"/>
                </a:solidFill>
                <a:ea typeface="MS PGothic" pitchFamily="34" charset="-128"/>
              </a:rPr>
              <a:t>“I promise it’s just this one…”</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idx="4294967295"/>
          </p:nvPr>
        </p:nvSpPr>
        <p:spPr>
          <a:xfrm>
            <a:off x="457200" y="173038"/>
            <a:ext cx="8229600" cy="660400"/>
          </a:xfrm>
        </p:spPr>
        <p:txBody>
          <a:bodyPr/>
          <a:lstStyle/>
          <a:p>
            <a:pPr marL="1588" indent="-1588"/>
            <a:r>
              <a:rPr lang="en-US" smtClean="0">
                <a:sym typeface="Myriad Pro Semibold"/>
              </a:rPr>
              <a:t>True Multi-tenancy: Why Share Everything?</a:t>
            </a:r>
          </a:p>
        </p:txBody>
      </p:sp>
      <p:pic>
        <p:nvPicPr>
          <p:cNvPr id="14339" name="Picture 89" descr="Server Clip Art.png"/>
          <p:cNvPicPr>
            <a:picLocks noChangeAspect="1"/>
          </p:cNvPicPr>
          <p:nvPr/>
        </p:nvPicPr>
        <p:blipFill>
          <a:blip r:embed="rId3"/>
          <a:srcRect/>
          <a:stretch>
            <a:fillRect/>
          </a:stretch>
        </p:blipFill>
        <p:spPr bwMode="auto">
          <a:xfrm>
            <a:off x="3505200" y="1554163"/>
            <a:ext cx="857250" cy="914400"/>
          </a:xfrm>
          <a:prstGeom prst="rect">
            <a:avLst/>
          </a:prstGeom>
          <a:noFill/>
          <a:ln w="9525">
            <a:noFill/>
            <a:miter lim="800000"/>
            <a:headEnd/>
            <a:tailEnd/>
          </a:ln>
        </p:spPr>
      </p:pic>
      <p:pic>
        <p:nvPicPr>
          <p:cNvPr id="14340" name="Picture 88" descr="Server Clip Art.png"/>
          <p:cNvPicPr>
            <a:picLocks noChangeAspect="1"/>
          </p:cNvPicPr>
          <p:nvPr/>
        </p:nvPicPr>
        <p:blipFill>
          <a:blip r:embed="rId3"/>
          <a:srcRect/>
          <a:stretch>
            <a:fillRect/>
          </a:stretch>
        </p:blipFill>
        <p:spPr bwMode="auto">
          <a:xfrm>
            <a:off x="3200400" y="1706563"/>
            <a:ext cx="857250" cy="914400"/>
          </a:xfrm>
          <a:prstGeom prst="rect">
            <a:avLst/>
          </a:prstGeom>
          <a:noFill/>
          <a:ln w="9525">
            <a:noFill/>
            <a:miter lim="800000"/>
            <a:headEnd/>
            <a:tailEnd/>
          </a:ln>
        </p:spPr>
      </p:pic>
      <p:pic>
        <p:nvPicPr>
          <p:cNvPr id="14341" name="Picture 1"/>
          <p:cNvPicPr>
            <a:picLocks noChangeAspect="1" noChangeArrowheads="1"/>
          </p:cNvPicPr>
          <p:nvPr/>
        </p:nvPicPr>
        <p:blipFill>
          <a:blip r:embed="rId4"/>
          <a:srcRect r="542" b="34206"/>
          <a:stretch>
            <a:fillRect/>
          </a:stretch>
        </p:blipFill>
        <p:spPr bwMode="auto">
          <a:xfrm>
            <a:off x="2297113" y="4421188"/>
            <a:ext cx="4625975" cy="1397000"/>
          </a:xfrm>
          <a:prstGeom prst="rect">
            <a:avLst/>
          </a:prstGeom>
          <a:noFill/>
          <a:ln w="12700">
            <a:noFill/>
            <a:miter lim="800000"/>
            <a:headEnd/>
            <a:tailEnd/>
          </a:ln>
        </p:spPr>
      </p:pic>
      <p:sp>
        <p:nvSpPr>
          <p:cNvPr id="14342" name="TextBox 18"/>
          <p:cNvSpPr txBox="1">
            <a:spLocks noChangeArrowheads="1"/>
          </p:cNvSpPr>
          <p:nvPr/>
        </p:nvSpPr>
        <p:spPr bwMode="auto">
          <a:xfrm>
            <a:off x="692150" y="2944813"/>
            <a:ext cx="1803400" cy="366712"/>
          </a:xfrm>
          <a:prstGeom prst="rect">
            <a:avLst/>
          </a:prstGeom>
          <a:noFill/>
          <a:ln w="9525">
            <a:noFill/>
            <a:miter lim="800000"/>
            <a:headEnd/>
            <a:tailEnd/>
          </a:ln>
        </p:spPr>
        <p:txBody>
          <a:bodyPr>
            <a:spAutoFit/>
          </a:bodyPr>
          <a:lstStyle/>
          <a:p>
            <a:pPr algn="ctr"/>
            <a:r>
              <a:rPr lang="en-US" sz="1800"/>
              <a:t>~24 Databases</a:t>
            </a:r>
          </a:p>
        </p:txBody>
      </p:sp>
      <p:sp>
        <p:nvSpPr>
          <p:cNvPr id="14343" name="TextBox 18"/>
          <p:cNvSpPr txBox="1">
            <a:spLocks noChangeArrowheads="1"/>
          </p:cNvSpPr>
          <p:nvPr/>
        </p:nvSpPr>
        <p:spPr bwMode="auto">
          <a:xfrm>
            <a:off x="2743200" y="2944813"/>
            <a:ext cx="1589088" cy="646112"/>
          </a:xfrm>
          <a:prstGeom prst="rect">
            <a:avLst/>
          </a:prstGeom>
          <a:noFill/>
          <a:ln w="9525">
            <a:noFill/>
            <a:miter lim="800000"/>
            <a:headEnd/>
            <a:tailEnd/>
          </a:ln>
        </p:spPr>
        <p:txBody>
          <a:bodyPr>
            <a:spAutoFit/>
          </a:bodyPr>
          <a:lstStyle/>
          <a:p>
            <a:pPr algn="ctr"/>
            <a:r>
              <a:rPr lang="en-US" sz="1800"/>
              <a:t>~2000 Servers</a:t>
            </a:r>
          </a:p>
        </p:txBody>
      </p:sp>
      <p:sp>
        <p:nvSpPr>
          <p:cNvPr id="14344" name="TextBox 18"/>
          <p:cNvSpPr txBox="1">
            <a:spLocks noChangeArrowheads="1"/>
          </p:cNvSpPr>
          <p:nvPr/>
        </p:nvSpPr>
        <p:spPr bwMode="auto">
          <a:xfrm>
            <a:off x="5018088" y="2944813"/>
            <a:ext cx="1371600" cy="366712"/>
          </a:xfrm>
          <a:prstGeom prst="rect">
            <a:avLst/>
          </a:prstGeom>
          <a:noFill/>
          <a:ln w="9525">
            <a:noFill/>
            <a:miter lim="800000"/>
            <a:headEnd/>
            <a:tailEnd/>
          </a:ln>
        </p:spPr>
        <p:txBody>
          <a:bodyPr>
            <a:spAutoFit/>
          </a:bodyPr>
          <a:lstStyle/>
          <a:p>
            <a:pPr algn="ctr"/>
            <a:r>
              <a:rPr lang="en-US" sz="1800"/>
              <a:t>2 Mirrors</a:t>
            </a:r>
          </a:p>
        </p:txBody>
      </p:sp>
      <p:sp>
        <p:nvSpPr>
          <p:cNvPr id="14345" name="Rectangle 7"/>
          <p:cNvSpPr>
            <a:spLocks/>
          </p:cNvSpPr>
          <p:nvPr/>
        </p:nvSpPr>
        <p:spPr bwMode="auto">
          <a:xfrm>
            <a:off x="2297113" y="6005513"/>
            <a:ext cx="4625975" cy="274637"/>
          </a:xfrm>
          <a:prstGeom prst="rect">
            <a:avLst/>
          </a:prstGeom>
          <a:noFill/>
          <a:ln w="12700">
            <a:noFill/>
            <a:miter lim="800000"/>
            <a:headEnd/>
            <a:tailEnd/>
          </a:ln>
        </p:spPr>
        <p:txBody>
          <a:bodyPr lIns="0" tIns="0" rIns="0" bIns="0">
            <a:spAutoFit/>
          </a:bodyPr>
          <a:lstStyle/>
          <a:p>
            <a:pPr algn="ctr"/>
            <a:r>
              <a:rPr lang="en-US" sz="1800">
                <a:sym typeface="Myriad Pro Semibold"/>
              </a:rPr>
              <a:t>100,000’s of Unique Applications</a:t>
            </a:r>
          </a:p>
        </p:txBody>
      </p:sp>
      <p:sp>
        <p:nvSpPr>
          <p:cNvPr id="14346" name="TextBox 18"/>
          <p:cNvSpPr txBox="1">
            <a:spLocks noChangeArrowheads="1"/>
          </p:cNvSpPr>
          <p:nvPr/>
        </p:nvSpPr>
        <p:spPr bwMode="auto">
          <a:xfrm>
            <a:off x="7239000" y="2944813"/>
            <a:ext cx="1371600" cy="641350"/>
          </a:xfrm>
          <a:prstGeom prst="rect">
            <a:avLst/>
          </a:prstGeom>
          <a:noFill/>
          <a:ln w="9525">
            <a:noFill/>
            <a:miter lim="800000"/>
            <a:headEnd/>
            <a:tailEnd/>
          </a:ln>
        </p:spPr>
        <p:txBody>
          <a:bodyPr>
            <a:spAutoFit/>
          </a:bodyPr>
          <a:lstStyle/>
          <a:p>
            <a:pPr algn="ctr"/>
            <a:r>
              <a:rPr lang="en-US" sz="1800"/>
              <a:t>1 Code Base</a:t>
            </a:r>
          </a:p>
        </p:txBody>
      </p:sp>
      <p:grpSp>
        <p:nvGrpSpPr>
          <p:cNvPr id="14347" name="Group 23"/>
          <p:cNvGrpSpPr>
            <a:grpSpLocks/>
          </p:cNvGrpSpPr>
          <p:nvPr/>
        </p:nvGrpSpPr>
        <p:grpSpPr bwMode="auto">
          <a:xfrm>
            <a:off x="654050" y="1371600"/>
            <a:ext cx="1633538" cy="1522413"/>
            <a:chOff x="1084263" y="969426"/>
            <a:chExt cx="2217670" cy="2925383"/>
          </a:xfrm>
        </p:grpSpPr>
        <p:grpSp>
          <p:nvGrpSpPr>
            <p:cNvPr id="14359" name="Group 14"/>
            <p:cNvGrpSpPr>
              <a:grpSpLocks/>
            </p:cNvGrpSpPr>
            <p:nvPr/>
          </p:nvGrpSpPr>
          <p:grpSpPr bwMode="auto">
            <a:xfrm>
              <a:off x="1084263" y="969426"/>
              <a:ext cx="1629281" cy="2257315"/>
              <a:chOff x="0" y="-4"/>
              <a:chExt cx="994" cy="1311"/>
            </a:xfrm>
          </p:grpSpPr>
          <p:pic>
            <p:nvPicPr>
              <p:cNvPr id="14413" name="Picture 15"/>
              <p:cNvPicPr>
                <a:picLocks noChangeArrowheads="1"/>
              </p:cNvPicPr>
              <p:nvPr/>
            </p:nvPicPr>
            <p:blipFill>
              <a:blip r:embed="rId5"/>
              <a:srcRect/>
              <a:stretch>
                <a:fillRect/>
              </a:stretch>
            </p:blipFill>
            <p:spPr bwMode="auto">
              <a:xfrm>
                <a:off x="1" y="-4"/>
                <a:ext cx="960" cy="687"/>
              </a:xfrm>
              <a:prstGeom prst="rect">
                <a:avLst/>
              </a:prstGeom>
              <a:noFill/>
              <a:ln w="12700">
                <a:noFill/>
                <a:miter lim="800000"/>
                <a:headEnd/>
                <a:tailEnd/>
              </a:ln>
            </p:spPr>
          </p:pic>
          <p:grpSp>
            <p:nvGrpSpPr>
              <p:cNvPr id="14414" name="Group 16"/>
              <p:cNvGrpSpPr>
                <a:grpSpLocks/>
              </p:cNvGrpSpPr>
              <p:nvPr/>
            </p:nvGrpSpPr>
            <p:grpSpPr bwMode="auto">
              <a:xfrm>
                <a:off x="0" y="651"/>
                <a:ext cx="994" cy="656"/>
                <a:chOff x="0" y="0"/>
                <a:chExt cx="994" cy="655"/>
              </a:xfrm>
            </p:grpSpPr>
            <p:pic>
              <p:nvPicPr>
                <p:cNvPr id="14415" name="Picture 17"/>
                <p:cNvPicPr>
                  <a:picLocks noChangeArrowheads="1"/>
                </p:cNvPicPr>
                <p:nvPr/>
              </p:nvPicPr>
              <p:blipFill>
                <a:blip r:embed="rId6"/>
                <a:srcRect/>
                <a:stretch>
                  <a:fillRect/>
                </a:stretch>
              </p:blipFill>
              <p:spPr bwMode="auto">
                <a:xfrm>
                  <a:off x="2" y="0"/>
                  <a:ext cx="992" cy="655"/>
                </a:xfrm>
                <a:prstGeom prst="rect">
                  <a:avLst/>
                </a:prstGeom>
                <a:noFill/>
                <a:ln w="12700">
                  <a:noFill/>
                  <a:miter lim="800000"/>
                  <a:headEnd/>
                  <a:tailEnd/>
                </a:ln>
              </p:spPr>
            </p:pic>
            <p:sp>
              <p:nvSpPr>
                <p:cNvPr id="14416" name="Freeform 18"/>
                <p:cNvSpPr>
                  <a:spLocks/>
                </p:cNvSpPr>
                <p:nvPr/>
              </p:nvSpPr>
              <p:spPr bwMode="auto">
                <a:xfrm rot="10800000">
                  <a:off x="0" y="0"/>
                  <a:ext cx="986" cy="646"/>
                </a:xfrm>
                <a:custGeom>
                  <a:avLst/>
                  <a:gdLst>
                    <a:gd name="T0" fmla="*/ 0 w 21494"/>
                    <a:gd name="T1" fmla="*/ 0 h 19457"/>
                    <a:gd name="T2" fmla="*/ 0 w 21494"/>
                    <a:gd name="T3" fmla="*/ 0 h 19457"/>
                    <a:gd name="T4" fmla="*/ 0 w 21494"/>
                    <a:gd name="T5" fmla="*/ 0 h 19457"/>
                    <a:gd name="T6" fmla="*/ 0 w 21494"/>
                    <a:gd name="T7" fmla="*/ 0 h 19457"/>
                    <a:gd name="T8" fmla="*/ 0 w 21494"/>
                    <a:gd name="T9" fmla="*/ 0 h 19457"/>
                    <a:gd name="T10" fmla="*/ 0 w 21494"/>
                    <a:gd name="T11" fmla="*/ 0 h 19457"/>
                    <a:gd name="T12" fmla="*/ 0 60000 65536"/>
                    <a:gd name="T13" fmla="*/ 0 60000 65536"/>
                    <a:gd name="T14" fmla="*/ 0 60000 65536"/>
                    <a:gd name="T15" fmla="*/ 0 60000 65536"/>
                    <a:gd name="T16" fmla="*/ 0 60000 65536"/>
                    <a:gd name="T17" fmla="*/ 0 60000 65536"/>
                    <a:gd name="T18" fmla="*/ 0 w 21494"/>
                    <a:gd name="T19" fmla="*/ 0 h 19457"/>
                    <a:gd name="T20" fmla="*/ 21494 w 21494"/>
                    <a:gd name="T21" fmla="*/ 19457 h 19457"/>
                  </a:gdLst>
                  <a:ahLst/>
                  <a:cxnLst>
                    <a:cxn ang="T12">
                      <a:pos x="T0" y="T1"/>
                    </a:cxn>
                    <a:cxn ang="T13">
                      <a:pos x="T2" y="T3"/>
                    </a:cxn>
                    <a:cxn ang="T14">
                      <a:pos x="T4" y="T5"/>
                    </a:cxn>
                    <a:cxn ang="T15">
                      <a:pos x="T6" y="T7"/>
                    </a:cxn>
                    <a:cxn ang="T16">
                      <a:pos x="T8" y="T9"/>
                    </a:cxn>
                    <a:cxn ang="T17">
                      <a:pos x="T10" y="T11"/>
                    </a:cxn>
                  </a:cxnLst>
                  <a:rect l="T18" t="T19" r="T20" b="T21"/>
                  <a:pathLst>
                    <a:path w="21494" h="19457">
                      <a:moveTo>
                        <a:pt x="59" y="165"/>
                      </a:moveTo>
                      <a:cubicBezTo>
                        <a:pt x="59" y="165"/>
                        <a:pt x="-74" y="18922"/>
                        <a:pt x="59" y="18948"/>
                      </a:cubicBezTo>
                      <a:cubicBezTo>
                        <a:pt x="13435" y="21600"/>
                        <a:pt x="4993" y="12706"/>
                        <a:pt x="21468" y="19031"/>
                      </a:cubicBezTo>
                      <a:cubicBezTo>
                        <a:pt x="21526" y="19053"/>
                        <a:pt x="21468" y="0"/>
                        <a:pt x="21468" y="0"/>
                      </a:cubicBezTo>
                      <a:lnTo>
                        <a:pt x="59" y="165"/>
                      </a:lnTo>
                      <a:close/>
                      <a:moveTo>
                        <a:pt x="59" y="165"/>
                      </a:moveTo>
                    </a:path>
                  </a:pathLst>
                </a:custGeom>
                <a:solidFill>
                  <a:schemeClr val="accent1">
                    <a:alpha val="50195"/>
                  </a:schemeClr>
                </a:solidFill>
                <a:ln w="25400">
                  <a:solidFill>
                    <a:schemeClr val="tx1">
                      <a:alpha val="50195"/>
                    </a:schemeClr>
                  </a:solidFill>
                  <a:miter lim="800000"/>
                  <a:headEnd/>
                  <a:tailEnd/>
                </a:ln>
              </p:spPr>
              <p:txBody>
                <a:bodyPr lIns="0" tIns="0" rIns="0" bIns="0"/>
                <a:lstStyle/>
                <a:p>
                  <a:endParaRPr lang="en-US"/>
                </a:p>
              </p:txBody>
            </p:sp>
          </p:grpSp>
        </p:grpSp>
        <p:grpSp>
          <p:nvGrpSpPr>
            <p:cNvPr id="14360" name="Group 19"/>
            <p:cNvGrpSpPr>
              <a:grpSpLocks/>
            </p:cNvGrpSpPr>
            <p:nvPr/>
          </p:nvGrpSpPr>
          <p:grpSpPr bwMode="auto">
            <a:xfrm>
              <a:off x="1148189" y="1029690"/>
              <a:ext cx="1629281" cy="2257315"/>
              <a:chOff x="0" y="-4"/>
              <a:chExt cx="994" cy="1311"/>
            </a:xfrm>
          </p:grpSpPr>
          <p:pic>
            <p:nvPicPr>
              <p:cNvPr id="14409" name="Picture 20"/>
              <p:cNvPicPr>
                <a:picLocks noChangeArrowheads="1"/>
              </p:cNvPicPr>
              <p:nvPr/>
            </p:nvPicPr>
            <p:blipFill>
              <a:blip r:embed="rId5"/>
              <a:srcRect/>
              <a:stretch>
                <a:fillRect/>
              </a:stretch>
            </p:blipFill>
            <p:spPr bwMode="auto">
              <a:xfrm>
                <a:off x="1" y="-4"/>
                <a:ext cx="960" cy="687"/>
              </a:xfrm>
              <a:prstGeom prst="rect">
                <a:avLst/>
              </a:prstGeom>
              <a:noFill/>
              <a:ln w="12700">
                <a:noFill/>
                <a:miter lim="800000"/>
                <a:headEnd/>
                <a:tailEnd/>
              </a:ln>
            </p:spPr>
          </p:pic>
          <p:grpSp>
            <p:nvGrpSpPr>
              <p:cNvPr id="14410" name="Group 21"/>
              <p:cNvGrpSpPr>
                <a:grpSpLocks/>
              </p:cNvGrpSpPr>
              <p:nvPr/>
            </p:nvGrpSpPr>
            <p:grpSpPr bwMode="auto">
              <a:xfrm>
                <a:off x="0" y="651"/>
                <a:ext cx="994" cy="656"/>
                <a:chOff x="0" y="0"/>
                <a:chExt cx="994" cy="655"/>
              </a:xfrm>
            </p:grpSpPr>
            <p:pic>
              <p:nvPicPr>
                <p:cNvPr id="14411" name="Picture 22"/>
                <p:cNvPicPr>
                  <a:picLocks noChangeArrowheads="1"/>
                </p:cNvPicPr>
                <p:nvPr/>
              </p:nvPicPr>
              <p:blipFill>
                <a:blip r:embed="rId6"/>
                <a:srcRect/>
                <a:stretch>
                  <a:fillRect/>
                </a:stretch>
              </p:blipFill>
              <p:spPr bwMode="auto">
                <a:xfrm>
                  <a:off x="2" y="0"/>
                  <a:ext cx="992" cy="655"/>
                </a:xfrm>
                <a:prstGeom prst="rect">
                  <a:avLst/>
                </a:prstGeom>
                <a:noFill/>
                <a:ln w="12700">
                  <a:noFill/>
                  <a:miter lim="800000"/>
                  <a:headEnd/>
                  <a:tailEnd/>
                </a:ln>
              </p:spPr>
            </p:pic>
            <p:sp>
              <p:nvSpPr>
                <p:cNvPr id="14412" name="Freeform 23"/>
                <p:cNvSpPr>
                  <a:spLocks/>
                </p:cNvSpPr>
                <p:nvPr/>
              </p:nvSpPr>
              <p:spPr bwMode="auto">
                <a:xfrm rot="10800000">
                  <a:off x="0" y="0"/>
                  <a:ext cx="986" cy="646"/>
                </a:xfrm>
                <a:custGeom>
                  <a:avLst/>
                  <a:gdLst>
                    <a:gd name="T0" fmla="*/ 0 w 21494"/>
                    <a:gd name="T1" fmla="*/ 0 h 19457"/>
                    <a:gd name="T2" fmla="*/ 0 w 21494"/>
                    <a:gd name="T3" fmla="*/ 0 h 19457"/>
                    <a:gd name="T4" fmla="*/ 0 w 21494"/>
                    <a:gd name="T5" fmla="*/ 0 h 19457"/>
                    <a:gd name="T6" fmla="*/ 0 w 21494"/>
                    <a:gd name="T7" fmla="*/ 0 h 19457"/>
                    <a:gd name="T8" fmla="*/ 0 w 21494"/>
                    <a:gd name="T9" fmla="*/ 0 h 19457"/>
                    <a:gd name="T10" fmla="*/ 0 w 21494"/>
                    <a:gd name="T11" fmla="*/ 0 h 19457"/>
                    <a:gd name="T12" fmla="*/ 0 60000 65536"/>
                    <a:gd name="T13" fmla="*/ 0 60000 65536"/>
                    <a:gd name="T14" fmla="*/ 0 60000 65536"/>
                    <a:gd name="T15" fmla="*/ 0 60000 65536"/>
                    <a:gd name="T16" fmla="*/ 0 60000 65536"/>
                    <a:gd name="T17" fmla="*/ 0 60000 65536"/>
                    <a:gd name="T18" fmla="*/ 0 w 21494"/>
                    <a:gd name="T19" fmla="*/ 0 h 19457"/>
                    <a:gd name="T20" fmla="*/ 21494 w 21494"/>
                    <a:gd name="T21" fmla="*/ 19457 h 19457"/>
                  </a:gdLst>
                  <a:ahLst/>
                  <a:cxnLst>
                    <a:cxn ang="T12">
                      <a:pos x="T0" y="T1"/>
                    </a:cxn>
                    <a:cxn ang="T13">
                      <a:pos x="T2" y="T3"/>
                    </a:cxn>
                    <a:cxn ang="T14">
                      <a:pos x="T4" y="T5"/>
                    </a:cxn>
                    <a:cxn ang="T15">
                      <a:pos x="T6" y="T7"/>
                    </a:cxn>
                    <a:cxn ang="T16">
                      <a:pos x="T8" y="T9"/>
                    </a:cxn>
                    <a:cxn ang="T17">
                      <a:pos x="T10" y="T11"/>
                    </a:cxn>
                  </a:cxnLst>
                  <a:rect l="T18" t="T19" r="T20" b="T21"/>
                  <a:pathLst>
                    <a:path w="21494" h="19457">
                      <a:moveTo>
                        <a:pt x="59" y="165"/>
                      </a:moveTo>
                      <a:cubicBezTo>
                        <a:pt x="59" y="165"/>
                        <a:pt x="-74" y="18922"/>
                        <a:pt x="59" y="18948"/>
                      </a:cubicBezTo>
                      <a:cubicBezTo>
                        <a:pt x="13435" y="21600"/>
                        <a:pt x="4993" y="12706"/>
                        <a:pt x="21468" y="19031"/>
                      </a:cubicBezTo>
                      <a:cubicBezTo>
                        <a:pt x="21526" y="19053"/>
                        <a:pt x="21468" y="0"/>
                        <a:pt x="21468" y="0"/>
                      </a:cubicBezTo>
                      <a:lnTo>
                        <a:pt x="59" y="165"/>
                      </a:lnTo>
                      <a:close/>
                      <a:moveTo>
                        <a:pt x="59" y="165"/>
                      </a:moveTo>
                    </a:path>
                  </a:pathLst>
                </a:custGeom>
                <a:solidFill>
                  <a:schemeClr val="accent1">
                    <a:alpha val="50195"/>
                  </a:schemeClr>
                </a:solidFill>
                <a:ln w="25400">
                  <a:solidFill>
                    <a:schemeClr val="tx1">
                      <a:alpha val="50195"/>
                    </a:schemeClr>
                  </a:solidFill>
                  <a:miter lim="800000"/>
                  <a:headEnd/>
                  <a:tailEnd/>
                </a:ln>
              </p:spPr>
              <p:txBody>
                <a:bodyPr lIns="0" tIns="0" rIns="0" bIns="0"/>
                <a:lstStyle/>
                <a:p>
                  <a:endParaRPr lang="en-US"/>
                </a:p>
              </p:txBody>
            </p:sp>
          </p:grpSp>
        </p:grpSp>
        <p:grpSp>
          <p:nvGrpSpPr>
            <p:cNvPr id="14361" name="Group 24"/>
            <p:cNvGrpSpPr>
              <a:grpSpLocks/>
            </p:cNvGrpSpPr>
            <p:nvPr/>
          </p:nvGrpSpPr>
          <p:grpSpPr bwMode="auto">
            <a:xfrm>
              <a:off x="1194084" y="1089948"/>
              <a:ext cx="1629281" cy="2259048"/>
              <a:chOff x="0" y="-4"/>
              <a:chExt cx="994" cy="1311"/>
            </a:xfrm>
          </p:grpSpPr>
          <p:pic>
            <p:nvPicPr>
              <p:cNvPr id="14405" name="Picture 25"/>
              <p:cNvPicPr>
                <a:picLocks noChangeArrowheads="1"/>
              </p:cNvPicPr>
              <p:nvPr/>
            </p:nvPicPr>
            <p:blipFill>
              <a:blip r:embed="rId5"/>
              <a:srcRect/>
              <a:stretch>
                <a:fillRect/>
              </a:stretch>
            </p:blipFill>
            <p:spPr bwMode="auto">
              <a:xfrm>
                <a:off x="1" y="-4"/>
                <a:ext cx="960" cy="687"/>
              </a:xfrm>
              <a:prstGeom prst="rect">
                <a:avLst/>
              </a:prstGeom>
              <a:noFill/>
              <a:ln w="12700">
                <a:noFill/>
                <a:miter lim="800000"/>
                <a:headEnd/>
                <a:tailEnd/>
              </a:ln>
            </p:spPr>
          </p:pic>
          <p:grpSp>
            <p:nvGrpSpPr>
              <p:cNvPr id="14406" name="Group 26"/>
              <p:cNvGrpSpPr>
                <a:grpSpLocks/>
              </p:cNvGrpSpPr>
              <p:nvPr/>
            </p:nvGrpSpPr>
            <p:grpSpPr bwMode="auto">
              <a:xfrm>
                <a:off x="0" y="651"/>
                <a:ext cx="994" cy="656"/>
                <a:chOff x="0" y="0"/>
                <a:chExt cx="994" cy="655"/>
              </a:xfrm>
            </p:grpSpPr>
            <p:pic>
              <p:nvPicPr>
                <p:cNvPr id="14407" name="Picture 27"/>
                <p:cNvPicPr>
                  <a:picLocks noChangeArrowheads="1"/>
                </p:cNvPicPr>
                <p:nvPr/>
              </p:nvPicPr>
              <p:blipFill>
                <a:blip r:embed="rId6"/>
                <a:srcRect/>
                <a:stretch>
                  <a:fillRect/>
                </a:stretch>
              </p:blipFill>
              <p:spPr bwMode="auto">
                <a:xfrm>
                  <a:off x="2" y="0"/>
                  <a:ext cx="992" cy="655"/>
                </a:xfrm>
                <a:prstGeom prst="rect">
                  <a:avLst/>
                </a:prstGeom>
                <a:noFill/>
                <a:ln w="12700">
                  <a:noFill/>
                  <a:miter lim="800000"/>
                  <a:headEnd/>
                  <a:tailEnd/>
                </a:ln>
              </p:spPr>
            </p:pic>
            <p:sp>
              <p:nvSpPr>
                <p:cNvPr id="14408" name="Freeform 28"/>
                <p:cNvSpPr>
                  <a:spLocks/>
                </p:cNvSpPr>
                <p:nvPr/>
              </p:nvSpPr>
              <p:spPr bwMode="auto">
                <a:xfrm rot="10800000">
                  <a:off x="0" y="0"/>
                  <a:ext cx="986" cy="646"/>
                </a:xfrm>
                <a:custGeom>
                  <a:avLst/>
                  <a:gdLst>
                    <a:gd name="T0" fmla="*/ 0 w 21494"/>
                    <a:gd name="T1" fmla="*/ 0 h 19457"/>
                    <a:gd name="T2" fmla="*/ 0 w 21494"/>
                    <a:gd name="T3" fmla="*/ 0 h 19457"/>
                    <a:gd name="T4" fmla="*/ 0 w 21494"/>
                    <a:gd name="T5" fmla="*/ 0 h 19457"/>
                    <a:gd name="T6" fmla="*/ 0 w 21494"/>
                    <a:gd name="T7" fmla="*/ 0 h 19457"/>
                    <a:gd name="T8" fmla="*/ 0 w 21494"/>
                    <a:gd name="T9" fmla="*/ 0 h 19457"/>
                    <a:gd name="T10" fmla="*/ 0 w 21494"/>
                    <a:gd name="T11" fmla="*/ 0 h 19457"/>
                    <a:gd name="T12" fmla="*/ 0 60000 65536"/>
                    <a:gd name="T13" fmla="*/ 0 60000 65536"/>
                    <a:gd name="T14" fmla="*/ 0 60000 65536"/>
                    <a:gd name="T15" fmla="*/ 0 60000 65536"/>
                    <a:gd name="T16" fmla="*/ 0 60000 65536"/>
                    <a:gd name="T17" fmla="*/ 0 60000 65536"/>
                    <a:gd name="T18" fmla="*/ 0 w 21494"/>
                    <a:gd name="T19" fmla="*/ 0 h 19457"/>
                    <a:gd name="T20" fmla="*/ 21494 w 21494"/>
                    <a:gd name="T21" fmla="*/ 19457 h 19457"/>
                  </a:gdLst>
                  <a:ahLst/>
                  <a:cxnLst>
                    <a:cxn ang="T12">
                      <a:pos x="T0" y="T1"/>
                    </a:cxn>
                    <a:cxn ang="T13">
                      <a:pos x="T2" y="T3"/>
                    </a:cxn>
                    <a:cxn ang="T14">
                      <a:pos x="T4" y="T5"/>
                    </a:cxn>
                    <a:cxn ang="T15">
                      <a:pos x="T6" y="T7"/>
                    </a:cxn>
                    <a:cxn ang="T16">
                      <a:pos x="T8" y="T9"/>
                    </a:cxn>
                    <a:cxn ang="T17">
                      <a:pos x="T10" y="T11"/>
                    </a:cxn>
                  </a:cxnLst>
                  <a:rect l="T18" t="T19" r="T20" b="T21"/>
                  <a:pathLst>
                    <a:path w="21494" h="19457">
                      <a:moveTo>
                        <a:pt x="59" y="165"/>
                      </a:moveTo>
                      <a:cubicBezTo>
                        <a:pt x="59" y="165"/>
                        <a:pt x="-74" y="18922"/>
                        <a:pt x="59" y="18948"/>
                      </a:cubicBezTo>
                      <a:cubicBezTo>
                        <a:pt x="13435" y="21600"/>
                        <a:pt x="4993" y="12706"/>
                        <a:pt x="21468" y="19031"/>
                      </a:cubicBezTo>
                      <a:cubicBezTo>
                        <a:pt x="21526" y="19053"/>
                        <a:pt x="21468" y="0"/>
                        <a:pt x="21468" y="0"/>
                      </a:cubicBezTo>
                      <a:lnTo>
                        <a:pt x="59" y="165"/>
                      </a:lnTo>
                      <a:close/>
                      <a:moveTo>
                        <a:pt x="59" y="165"/>
                      </a:moveTo>
                    </a:path>
                  </a:pathLst>
                </a:custGeom>
                <a:solidFill>
                  <a:schemeClr val="accent1">
                    <a:alpha val="50195"/>
                  </a:schemeClr>
                </a:solidFill>
                <a:ln w="25400">
                  <a:solidFill>
                    <a:schemeClr val="tx1">
                      <a:alpha val="50195"/>
                    </a:schemeClr>
                  </a:solidFill>
                  <a:miter lim="800000"/>
                  <a:headEnd/>
                  <a:tailEnd/>
                </a:ln>
              </p:spPr>
              <p:txBody>
                <a:bodyPr lIns="0" tIns="0" rIns="0" bIns="0"/>
                <a:lstStyle/>
                <a:p>
                  <a:endParaRPr lang="en-US"/>
                </a:p>
              </p:txBody>
            </p:sp>
          </p:grpSp>
        </p:grpSp>
        <p:grpSp>
          <p:nvGrpSpPr>
            <p:cNvPr id="14362" name="Group 29"/>
            <p:cNvGrpSpPr>
              <a:grpSpLocks/>
            </p:cNvGrpSpPr>
            <p:nvPr/>
          </p:nvGrpSpPr>
          <p:grpSpPr bwMode="auto">
            <a:xfrm>
              <a:off x="1262927" y="1151940"/>
              <a:ext cx="1629281" cy="2257315"/>
              <a:chOff x="0" y="-4"/>
              <a:chExt cx="994" cy="1311"/>
            </a:xfrm>
          </p:grpSpPr>
          <p:pic>
            <p:nvPicPr>
              <p:cNvPr id="14401" name="Picture 30"/>
              <p:cNvPicPr>
                <a:picLocks noChangeArrowheads="1"/>
              </p:cNvPicPr>
              <p:nvPr/>
            </p:nvPicPr>
            <p:blipFill>
              <a:blip r:embed="rId5"/>
              <a:srcRect/>
              <a:stretch>
                <a:fillRect/>
              </a:stretch>
            </p:blipFill>
            <p:spPr bwMode="auto">
              <a:xfrm>
                <a:off x="1" y="-4"/>
                <a:ext cx="960" cy="687"/>
              </a:xfrm>
              <a:prstGeom prst="rect">
                <a:avLst/>
              </a:prstGeom>
              <a:noFill/>
              <a:ln w="12700">
                <a:noFill/>
                <a:miter lim="800000"/>
                <a:headEnd/>
                <a:tailEnd/>
              </a:ln>
            </p:spPr>
          </p:pic>
          <p:grpSp>
            <p:nvGrpSpPr>
              <p:cNvPr id="14402" name="Group 31"/>
              <p:cNvGrpSpPr>
                <a:grpSpLocks/>
              </p:cNvGrpSpPr>
              <p:nvPr/>
            </p:nvGrpSpPr>
            <p:grpSpPr bwMode="auto">
              <a:xfrm>
                <a:off x="0" y="651"/>
                <a:ext cx="994" cy="656"/>
                <a:chOff x="0" y="0"/>
                <a:chExt cx="994" cy="655"/>
              </a:xfrm>
            </p:grpSpPr>
            <p:pic>
              <p:nvPicPr>
                <p:cNvPr id="14403" name="Picture 32"/>
                <p:cNvPicPr>
                  <a:picLocks noChangeArrowheads="1"/>
                </p:cNvPicPr>
                <p:nvPr/>
              </p:nvPicPr>
              <p:blipFill>
                <a:blip r:embed="rId6"/>
                <a:srcRect/>
                <a:stretch>
                  <a:fillRect/>
                </a:stretch>
              </p:blipFill>
              <p:spPr bwMode="auto">
                <a:xfrm>
                  <a:off x="2" y="0"/>
                  <a:ext cx="992" cy="655"/>
                </a:xfrm>
                <a:prstGeom prst="rect">
                  <a:avLst/>
                </a:prstGeom>
                <a:noFill/>
                <a:ln w="12700">
                  <a:noFill/>
                  <a:miter lim="800000"/>
                  <a:headEnd/>
                  <a:tailEnd/>
                </a:ln>
              </p:spPr>
            </p:pic>
            <p:sp>
              <p:nvSpPr>
                <p:cNvPr id="14404" name="Freeform 33"/>
                <p:cNvSpPr>
                  <a:spLocks/>
                </p:cNvSpPr>
                <p:nvPr/>
              </p:nvSpPr>
              <p:spPr bwMode="auto">
                <a:xfrm rot="10800000">
                  <a:off x="0" y="0"/>
                  <a:ext cx="986" cy="646"/>
                </a:xfrm>
                <a:custGeom>
                  <a:avLst/>
                  <a:gdLst>
                    <a:gd name="T0" fmla="*/ 0 w 21494"/>
                    <a:gd name="T1" fmla="*/ 0 h 19457"/>
                    <a:gd name="T2" fmla="*/ 0 w 21494"/>
                    <a:gd name="T3" fmla="*/ 0 h 19457"/>
                    <a:gd name="T4" fmla="*/ 0 w 21494"/>
                    <a:gd name="T5" fmla="*/ 0 h 19457"/>
                    <a:gd name="T6" fmla="*/ 0 w 21494"/>
                    <a:gd name="T7" fmla="*/ 0 h 19457"/>
                    <a:gd name="T8" fmla="*/ 0 w 21494"/>
                    <a:gd name="T9" fmla="*/ 0 h 19457"/>
                    <a:gd name="T10" fmla="*/ 0 w 21494"/>
                    <a:gd name="T11" fmla="*/ 0 h 19457"/>
                    <a:gd name="T12" fmla="*/ 0 60000 65536"/>
                    <a:gd name="T13" fmla="*/ 0 60000 65536"/>
                    <a:gd name="T14" fmla="*/ 0 60000 65536"/>
                    <a:gd name="T15" fmla="*/ 0 60000 65536"/>
                    <a:gd name="T16" fmla="*/ 0 60000 65536"/>
                    <a:gd name="T17" fmla="*/ 0 60000 65536"/>
                    <a:gd name="T18" fmla="*/ 0 w 21494"/>
                    <a:gd name="T19" fmla="*/ 0 h 19457"/>
                    <a:gd name="T20" fmla="*/ 21494 w 21494"/>
                    <a:gd name="T21" fmla="*/ 19457 h 19457"/>
                  </a:gdLst>
                  <a:ahLst/>
                  <a:cxnLst>
                    <a:cxn ang="T12">
                      <a:pos x="T0" y="T1"/>
                    </a:cxn>
                    <a:cxn ang="T13">
                      <a:pos x="T2" y="T3"/>
                    </a:cxn>
                    <a:cxn ang="T14">
                      <a:pos x="T4" y="T5"/>
                    </a:cxn>
                    <a:cxn ang="T15">
                      <a:pos x="T6" y="T7"/>
                    </a:cxn>
                    <a:cxn ang="T16">
                      <a:pos x="T8" y="T9"/>
                    </a:cxn>
                    <a:cxn ang="T17">
                      <a:pos x="T10" y="T11"/>
                    </a:cxn>
                  </a:cxnLst>
                  <a:rect l="T18" t="T19" r="T20" b="T21"/>
                  <a:pathLst>
                    <a:path w="21494" h="19457">
                      <a:moveTo>
                        <a:pt x="59" y="165"/>
                      </a:moveTo>
                      <a:cubicBezTo>
                        <a:pt x="59" y="165"/>
                        <a:pt x="-74" y="18922"/>
                        <a:pt x="59" y="18948"/>
                      </a:cubicBezTo>
                      <a:cubicBezTo>
                        <a:pt x="13435" y="21600"/>
                        <a:pt x="4993" y="12706"/>
                        <a:pt x="21468" y="19031"/>
                      </a:cubicBezTo>
                      <a:cubicBezTo>
                        <a:pt x="21526" y="19053"/>
                        <a:pt x="21468" y="0"/>
                        <a:pt x="21468" y="0"/>
                      </a:cubicBezTo>
                      <a:lnTo>
                        <a:pt x="59" y="165"/>
                      </a:lnTo>
                      <a:close/>
                      <a:moveTo>
                        <a:pt x="59" y="165"/>
                      </a:moveTo>
                    </a:path>
                  </a:pathLst>
                </a:custGeom>
                <a:solidFill>
                  <a:schemeClr val="accent1">
                    <a:alpha val="50195"/>
                  </a:schemeClr>
                </a:solidFill>
                <a:ln w="25400">
                  <a:solidFill>
                    <a:schemeClr val="tx1">
                      <a:alpha val="50195"/>
                    </a:schemeClr>
                  </a:solidFill>
                  <a:miter lim="800000"/>
                  <a:headEnd/>
                  <a:tailEnd/>
                </a:ln>
              </p:spPr>
              <p:txBody>
                <a:bodyPr lIns="0" tIns="0" rIns="0" bIns="0"/>
                <a:lstStyle/>
                <a:p>
                  <a:endParaRPr lang="en-US"/>
                </a:p>
              </p:txBody>
            </p:sp>
          </p:grpSp>
        </p:grpSp>
        <p:grpSp>
          <p:nvGrpSpPr>
            <p:cNvPr id="14363" name="Group 34"/>
            <p:cNvGrpSpPr>
              <a:grpSpLocks/>
            </p:cNvGrpSpPr>
            <p:nvPr/>
          </p:nvGrpSpPr>
          <p:grpSpPr bwMode="auto">
            <a:xfrm>
              <a:off x="1308822" y="1212204"/>
              <a:ext cx="1630925" cy="2257315"/>
              <a:chOff x="0" y="-4"/>
              <a:chExt cx="994" cy="1311"/>
            </a:xfrm>
          </p:grpSpPr>
          <p:pic>
            <p:nvPicPr>
              <p:cNvPr id="14397" name="Picture 35"/>
              <p:cNvPicPr>
                <a:picLocks noChangeArrowheads="1"/>
              </p:cNvPicPr>
              <p:nvPr/>
            </p:nvPicPr>
            <p:blipFill>
              <a:blip r:embed="rId5"/>
              <a:srcRect/>
              <a:stretch>
                <a:fillRect/>
              </a:stretch>
            </p:blipFill>
            <p:spPr bwMode="auto">
              <a:xfrm>
                <a:off x="1" y="-4"/>
                <a:ext cx="960" cy="687"/>
              </a:xfrm>
              <a:prstGeom prst="rect">
                <a:avLst/>
              </a:prstGeom>
              <a:noFill/>
              <a:ln w="12700">
                <a:noFill/>
                <a:miter lim="800000"/>
                <a:headEnd/>
                <a:tailEnd/>
              </a:ln>
            </p:spPr>
          </p:pic>
          <p:grpSp>
            <p:nvGrpSpPr>
              <p:cNvPr id="14398" name="Group 36"/>
              <p:cNvGrpSpPr>
                <a:grpSpLocks/>
              </p:cNvGrpSpPr>
              <p:nvPr/>
            </p:nvGrpSpPr>
            <p:grpSpPr bwMode="auto">
              <a:xfrm>
                <a:off x="0" y="651"/>
                <a:ext cx="994" cy="656"/>
                <a:chOff x="0" y="0"/>
                <a:chExt cx="994" cy="655"/>
              </a:xfrm>
            </p:grpSpPr>
            <p:pic>
              <p:nvPicPr>
                <p:cNvPr id="14399" name="Picture 37"/>
                <p:cNvPicPr>
                  <a:picLocks noChangeArrowheads="1"/>
                </p:cNvPicPr>
                <p:nvPr/>
              </p:nvPicPr>
              <p:blipFill>
                <a:blip r:embed="rId6"/>
                <a:srcRect/>
                <a:stretch>
                  <a:fillRect/>
                </a:stretch>
              </p:blipFill>
              <p:spPr bwMode="auto">
                <a:xfrm>
                  <a:off x="2" y="0"/>
                  <a:ext cx="992" cy="655"/>
                </a:xfrm>
                <a:prstGeom prst="rect">
                  <a:avLst/>
                </a:prstGeom>
                <a:noFill/>
                <a:ln w="12700">
                  <a:noFill/>
                  <a:miter lim="800000"/>
                  <a:headEnd/>
                  <a:tailEnd/>
                </a:ln>
              </p:spPr>
            </p:pic>
            <p:sp>
              <p:nvSpPr>
                <p:cNvPr id="14400" name="Freeform 38"/>
                <p:cNvSpPr>
                  <a:spLocks/>
                </p:cNvSpPr>
                <p:nvPr/>
              </p:nvSpPr>
              <p:spPr bwMode="auto">
                <a:xfrm rot="10800000">
                  <a:off x="0" y="0"/>
                  <a:ext cx="986" cy="646"/>
                </a:xfrm>
                <a:custGeom>
                  <a:avLst/>
                  <a:gdLst>
                    <a:gd name="T0" fmla="*/ 0 w 21494"/>
                    <a:gd name="T1" fmla="*/ 0 h 19457"/>
                    <a:gd name="T2" fmla="*/ 0 w 21494"/>
                    <a:gd name="T3" fmla="*/ 0 h 19457"/>
                    <a:gd name="T4" fmla="*/ 0 w 21494"/>
                    <a:gd name="T5" fmla="*/ 0 h 19457"/>
                    <a:gd name="T6" fmla="*/ 0 w 21494"/>
                    <a:gd name="T7" fmla="*/ 0 h 19457"/>
                    <a:gd name="T8" fmla="*/ 0 w 21494"/>
                    <a:gd name="T9" fmla="*/ 0 h 19457"/>
                    <a:gd name="T10" fmla="*/ 0 w 21494"/>
                    <a:gd name="T11" fmla="*/ 0 h 19457"/>
                    <a:gd name="T12" fmla="*/ 0 60000 65536"/>
                    <a:gd name="T13" fmla="*/ 0 60000 65536"/>
                    <a:gd name="T14" fmla="*/ 0 60000 65536"/>
                    <a:gd name="T15" fmla="*/ 0 60000 65536"/>
                    <a:gd name="T16" fmla="*/ 0 60000 65536"/>
                    <a:gd name="T17" fmla="*/ 0 60000 65536"/>
                    <a:gd name="T18" fmla="*/ 0 w 21494"/>
                    <a:gd name="T19" fmla="*/ 0 h 19457"/>
                    <a:gd name="T20" fmla="*/ 21494 w 21494"/>
                    <a:gd name="T21" fmla="*/ 19457 h 19457"/>
                  </a:gdLst>
                  <a:ahLst/>
                  <a:cxnLst>
                    <a:cxn ang="T12">
                      <a:pos x="T0" y="T1"/>
                    </a:cxn>
                    <a:cxn ang="T13">
                      <a:pos x="T2" y="T3"/>
                    </a:cxn>
                    <a:cxn ang="T14">
                      <a:pos x="T4" y="T5"/>
                    </a:cxn>
                    <a:cxn ang="T15">
                      <a:pos x="T6" y="T7"/>
                    </a:cxn>
                    <a:cxn ang="T16">
                      <a:pos x="T8" y="T9"/>
                    </a:cxn>
                    <a:cxn ang="T17">
                      <a:pos x="T10" y="T11"/>
                    </a:cxn>
                  </a:cxnLst>
                  <a:rect l="T18" t="T19" r="T20" b="T21"/>
                  <a:pathLst>
                    <a:path w="21494" h="19457">
                      <a:moveTo>
                        <a:pt x="59" y="165"/>
                      </a:moveTo>
                      <a:cubicBezTo>
                        <a:pt x="59" y="165"/>
                        <a:pt x="-74" y="18922"/>
                        <a:pt x="59" y="18948"/>
                      </a:cubicBezTo>
                      <a:cubicBezTo>
                        <a:pt x="13435" y="21600"/>
                        <a:pt x="4993" y="12706"/>
                        <a:pt x="21468" y="19031"/>
                      </a:cubicBezTo>
                      <a:cubicBezTo>
                        <a:pt x="21526" y="19053"/>
                        <a:pt x="21468" y="0"/>
                        <a:pt x="21468" y="0"/>
                      </a:cubicBezTo>
                      <a:lnTo>
                        <a:pt x="59" y="165"/>
                      </a:lnTo>
                      <a:close/>
                      <a:moveTo>
                        <a:pt x="59" y="165"/>
                      </a:moveTo>
                    </a:path>
                  </a:pathLst>
                </a:custGeom>
                <a:solidFill>
                  <a:schemeClr val="accent1">
                    <a:alpha val="50195"/>
                  </a:schemeClr>
                </a:solidFill>
                <a:ln w="25400">
                  <a:solidFill>
                    <a:schemeClr val="tx1">
                      <a:alpha val="50195"/>
                    </a:schemeClr>
                  </a:solidFill>
                  <a:miter lim="800000"/>
                  <a:headEnd/>
                  <a:tailEnd/>
                </a:ln>
              </p:spPr>
              <p:txBody>
                <a:bodyPr lIns="0" tIns="0" rIns="0" bIns="0"/>
                <a:lstStyle/>
                <a:p>
                  <a:endParaRPr lang="en-US"/>
                </a:p>
              </p:txBody>
            </p:sp>
          </p:grpSp>
        </p:grpSp>
        <p:grpSp>
          <p:nvGrpSpPr>
            <p:cNvPr id="14364" name="Group 39"/>
            <p:cNvGrpSpPr>
              <a:grpSpLocks/>
            </p:cNvGrpSpPr>
            <p:nvPr/>
          </p:nvGrpSpPr>
          <p:grpSpPr bwMode="auto">
            <a:xfrm>
              <a:off x="1379304" y="1272467"/>
              <a:ext cx="1629281" cy="2257315"/>
              <a:chOff x="0" y="-4"/>
              <a:chExt cx="994" cy="1311"/>
            </a:xfrm>
          </p:grpSpPr>
          <p:pic>
            <p:nvPicPr>
              <p:cNvPr id="14393" name="Picture 40"/>
              <p:cNvPicPr>
                <a:picLocks noChangeArrowheads="1"/>
              </p:cNvPicPr>
              <p:nvPr/>
            </p:nvPicPr>
            <p:blipFill>
              <a:blip r:embed="rId5"/>
              <a:srcRect/>
              <a:stretch>
                <a:fillRect/>
              </a:stretch>
            </p:blipFill>
            <p:spPr bwMode="auto">
              <a:xfrm>
                <a:off x="1" y="-4"/>
                <a:ext cx="960" cy="687"/>
              </a:xfrm>
              <a:prstGeom prst="rect">
                <a:avLst/>
              </a:prstGeom>
              <a:noFill/>
              <a:ln w="12700">
                <a:noFill/>
                <a:miter lim="800000"/>
                <a:headEnd/>
                <a:tailEnd/>
              </a:ln>
            </p:spPr>
          </p:pic>
          <p:grpSp>
            <p:nvGrpSpPr>
              <p:cNvPr id="14394" name="Group 41"/>
              <p:cNvGrpSpPr>
                <a:grpSpLocks/>
              </p:cNvGrpSpPr>
              <p:nvPr/>
            </p:nvGrpSpPr>
            <p:grpSpPr bwMode="auto">
              <a:xfrm>
                <a:off x="0" y="651"/>
                <a:ext cx="994" cy="656"/>
                <a:chOff x="0" y="0"/>
                <a:chExt cx="994" cy="655"/>
              </a:xfrm>
            </p:grpSpPr>
            <p:pic>
              <p:nvPicPr>
                <p:cNvPr id="14395" name="Picture 42"/>
                <p:cNvPicPr>
                  <a:picLocks noChangeArrowheads="1"/>
                </p:cNvPicPr>
                <p:nvPr/>
              </p:nvPicPr>
              <p:blipFill>
                <a:blip r:embed="rId6"/>
                <a:srcRect/>
                <a:stretch>
                  <a:fillRect/>
                </a:stretch>
              </p:blipFill>
              <p:spPr bwMode="auto">
                <a:xfrm>
                  <a:off x="2" y="0"/>
                  <a:ext cx="992" cy="655"/>
                </a:xfrm>
                <a:prstGeom prst="rect">
                  <a:avLst/>
                </a:prstGeom>
                <a:noFill/>
                <a:ln w="12700">
                  <a:noFill/>
                  <a:miter lim="800000"/>
                  <a:headEnd/>
                  <a:tailEnd/>
                </a:ln>
              </p:spPr>
            </p:pic>
            <p:sp>
              <p:nvSpPr>
                <p:cNvPr id="14396" name="Freeform 43"/>
                <p:cNvSpPr>
                  <a:spLocks/>
                </p:cNvSpPr>
                <p:nvPr/>
              </p:nvSpPr>
              <p:spPr bwMode="auto">
                <a:xfrm rot="10800000">
                  <a:off x="0" y="0"/>
                  <a:ext cx="986" cy="646"/>
                </a:xfrm>
                <a:custGeom>
                  <a:avLst/>
                  <a:gdLst>
                    <a:gd name="T0" fmla="*/ 0 w 21494"/>
                    <a:gd name="T1" fmla="*/ 0 h 19457"/>
                    <a:gd name="T2" fmla="*/ 0 w 21494"/>
                    <a:gd name="T3" fmla="*/ 0 h 19457"/>
                    <a:gd name="T4" fmla="*/ 0 w 21494"/>
                    <a:gd name="T5" fmla="*/ 0 h 19457"/>
                    <a:gd name="T6" fmla="*/ 0 w 21494"/>
                    <a:gd name="T7" fmla="*/ 0 h 19457"/>
                    <a:gd name="T8" fmla="*/ 0 w 21494"/>
                    <a:gd name="T9" fmla="*/ 0 h 19457"/>
                    <a:gd name="T10" fmla="*/ 0 w 21494"/>
                    <a:gd name="T11" fmla="*/ 0 h 19457"/>
                    <a:gd name="T12" fmla="*/ 0 60000 65536"/>
                    <a:gd name="T13" fmla="*/ 0 60000 65536"/>
                    <a:gd name="T14" fmla="*/ 0 60000 65536"/>
                    <a:gd name="T15" fmla="*/ 0 60000 65536"/>
                    <a:gd name="T16" fmla="*/ 0 60000 65536"/>
                    <a:gd name="T17" fmla="*/ 0 60000 65536"/>
                    <a:gd name="T18" fmla="*/ 0 w 21494"/>
                    <a:gd name="T19" fmla="*/ 0 h 19457"/>
                    <a:gd name="T20" fmla="*/ 21494 w 21494"/>
                    <a:gd name="T21" fmla="*/ 19457 h 19457"/>
                  </a:gdLst>
                  <a:ahLst/>
                  <a:cxnLst>
                    <a:cxn ang="T12">
                      <a:pos x="T0" y="T1"/>
                    </a:cxn>
                    <a:cxn ang="T13">
                      <a:pos x="T2" y="T3"/>
                    </a:cxn>
                    <a:cxn ang="T14">
                      <a:pos x="T4" y="T5"/>
                    </a:cxn>
                    <a:cxn ang="T15">
                      <a:pos x="T6" y="T7"/>
                    </a:cxn>
                    <a:cxn ang="T16">
                      <a:pos x="T8" y="T9"/>
                    </a:cxn>
                    <a:cxn ang="T17">
                      <a:pos x="T10" y="T11"/>
                    </a:cxn>
                  </a:cxnLst>
                  <a:rect l="T18" t="T19" r="T20" b="T21"/>
                  <a:pathLst>
                    <a:path w="21494" h="19457">
                      <a:moveTo>
                        <a:pt x="59" y="165"/>
                      </a:moveTo>
                      <a:cubicBezTo>
                        <a:pt x="59" y="165"/>
                        <a:pt x="-74" y="18922"/>
                        <a:pt x="59" y="18948"/>
                      </a:cubicBezTo>
                      <a:cubicBezTo>
                        <a:pt x="13435" y="21600"/>
                        <a:pt x="4993" y="12706"/>
                        <a:pt x="21468" y="19031"/>
                      </a:cubicBezTo>
                      <a:cubicBezTo>
                        <a:pt x="21526" y="19053"/>
                        <a:pt x="21468" y="0"/>
                        <a:pt x="21468" y="0"/>
                      </a:cubicBezTo>
                      <a:lnTo>
                        <a:pt x="59" y="165"/>
                      </a:lnTo>
                      <a:close/>
                      <a:moveTo>
                        <a:pt x="59" y="165"/>
                      </a:moveTo>
                    </a:path>
                  </a:pathLst>
                </a:custGeom>
                <a:solidFill>
                  <a:schemeClr val="accent1">
                    <a:alpha val="50195"/>
                  </a:schemeClr>
                </a:solidFill>
                <a:ln w="25400">
                  <a:solidFill>
                    <a:schemeClr val="tx1">
                      <a:alpha val="50195"/>
                    </a:schemeClr>
                  </a:solidFill>
                  <a:miter lim="800000"/>
                  <a:headEnd/>
                  <a:tailEnd/>
                </a:ln>
              </p:spPr>
              <p:txBody>
                <a:bodyPr lIns="0" tIns="0" rIns="0" bIns="0"/>
                <a:lstStyle/>
                <a:p>
                  <a:endParaRPr lang="en-US"/>
                </a:p>
              </p:txBody>
            </p:sp>
          </p:grpSp>
        </p:grpSp>
        <p:grpSp>
          <p:nvGrpSpPr>
            <p:cNvPr id="14365" name="Group 44"/>
            <p:cNvGrpSpPr>
              <a:grpSpLocks/>
            </p:cNvGrpSpPr>
            <p:nvPr/>
          </p:nvGrpSpPr>
          <p:grpSpPr bwMode="auto">
            <a:xfrm>
              <a:off x="1425199" y="1334453"/>
              <a:ext cx="1629281" cy="2257315"/>
              <a:chOff x="0" y="-4"/>
              <a:chExt cx="994" cy="1311"/>
            </a:xfrm>
          </p:grpSpPr>
          <p:pic>
            <p:nvPicPr>
              <p:cNvPr id="14389" name="Picture 45"/>
              <p:cNvPicPr>
                <a:picLocks noChangeArrowheads="1"/>
              </p:cNvPicPr>
              <p:nvPr/>
            </p:nvPicPr>
            <p:blipFill>
              <a:blip r:embed="rId5"/>
              <a:srcRect/>
              <a:stretch>
                <a:fillRect/>
              </a:stretch>
            </p:blipFill>
            <p:spPr bwMode="auto">
              <a:xfrm>
                <a:off x="1" y="-4"/>
                <a:ext cx="960" cy="687"/>
              </a:xfrm>
              <a:prstGeom prst="rect">
                <a:avLst/>
              </a:prstGeom>
              <a:noFill/>
              <a:ln w="12700">
                <a:noFill/>
                <a:miter lim="800000"/>
                <a:headEnd/>
                <a:tailEnd/>
              </a:ln>
            </p:spPr>
          </p:pic>
          <p:grpSp>
            <p:nvGrpSpPr>
              <p:cNvPr id="14390" name="Group 46"/>
              <p:cNvGrpSpPr>
                <a:grpSpLocks/>
              </p:cNvGrpSpPr>
              <p:nvPr/>
            </p:nvGrpSpPr>
            <p:grpSpPr bwMode="auto">
              <a:xfrm>
                <a:off x="0" y="651"/>
                <a:ext cx="994" cy="656"/>
                <a:chOff x="0" y="0"/>
                <a:chExt cx="994" cy="655"/>
              </a:xfrm>
            </p:grpSpPr>
            <p:pic>
              <p:nvPicPr>
                <p:cNvPr id="14391" name="Picture 47"/>
                <p:cNvPicPr>
                  <a:picLocks noChangeArrowheads="1"/>
                </p:cNvPicPr>
                <p:nvPr/>
              </p:nvPicPr>
              <p:blipFill>
                <a:blip r:embed="rId6"/>
                <a:srcRect/>
                <a:stretch>
                  <a:fillRect/>
                </a:stretch>
              </p:blipFill>
              <p:spPr bwMode="auto">
                <a:xfrm>
                  <a:off x="2" y="0"/>
                  <a:ext cx="992" cy="655"/>
                </a:xfrm>
                <a:prstGeom prst="rect">
                  <a:avLst/>
                </a:prstGeom>
                <a:noFill/>
                <a:ln w="12700">
                  <a:noFill/>
                  <a:miter lim="800000"/>
                  <a:headEnd/>
                  <a:tailEnd/>
                </a:ln>
              </p:spPr>
            </p:pic>
            <p:sp>
              <p:nvSpPr>
                <p:cNvPr id="14392" name="Freeform 48"/>
                <p:cNvSpPr>
                  <a:spLocks/>
                </p:cNvSpPr>
                <p:nvPr/>
              </p:nvSpPr>
              <p:spPr bwMode="auto">
                <a:xfrm rot="10800000">
                  <a:off x="0" y="0"/>
                  <a:ext cx="986" cy="646"/>
                </a:xfrm>
                <a:custGeom>
                  <a:avLst/>
                  <a:gdLst>
                    <a:gd name="T0" fmla="*/ 0 w 21494"/>
                    <a:gd name="T1" fmla="*/ 0 h 19457"/>
                    <a:gd name="T2" fmla="*/ 0 w 21494"/>
                    <a:gd name="T3" fmla="*/ 0 h 19457"/>
                    <a:gd name="T4" fmla="*/ 0 w 21494"/>
                    <a:gd name="T5" fmla="*/ 0 h 19457"/>
                    <a:gd name="T6" fmla="*/ 0 w 21494"/>
                    <a:gd name="T7" fmla="*/ 0 h 19457"/>
                    <a:gd name="T8" fmla="*/ 0 w 21494"/>
                    <a:gd name="T9" fmla="*/ 0 h 19457"/>
                    <a:gd name="T10" fmla="*/ 0 w 21494"/>
                    <a:gd name="T11" fmla="*/ 0 h 19457"/>
                    <a:gd name="T12" fmla="*/ 0 60000 65536"/>
                    <a:gd name="T13" fmla="*/ 0 60000 65536"/>
                    <a:gd name="T14" fmla="*/ 0 60000 65536"/>
                    <a:gd name="T15" fmla="*/ 0 60000 65536"/>
                    <a:gd name="T16" fmla="*/ 0 60000 65536"/>
                    <a:gd name="T17" fmla="*/ 0 60000 65536"/>
                    <a:gd name="T18" fmla="*/ 0 w 21494"/>
                    <a:gd name="T19" fmla="*/ 0 h 19457"/>
                    <a:gd name="T20" fmla="*/ 21494 w 21494"/>
                    <a:gd name="T21" fmla="*/ 19457 h 19457"/>
                  </a:gdLst>
                  <a:ahLst/>
                  <a:cxnLst>
                    <a:cxn ang="T12">
                      <a:pos x="T0" y="T1"/>
                    </a:cxn>
                    <a:cxn ang="T13">
                      <a:pos x="T2" y="T3"/>
                    </a:cxn>
                    <a:cxn ang="T14">
                      <a:pos x="T4" y="T5"/>
                    </a:cxn>
                    <a:cxn ang="T15">
                      <a:pos x="T6" y="T7"/>
                    </a:cxn>
                    <a:cxn ang="T16">
                      <a:pos x="T8" y="T9"/>
                    </a:cxn>
                    <a:cxn ang="T17">
                      <a:pos x="T10" y="T11"/>
                    </a:cxn>
                  </a:cxnLst>
                  <a:rect l="T18" t="T19" r="T20" b="T21"/>
                  <a:pathLst>
                    <a:path w="21494" h="19457">
                      <a:moveTo>
                        <a:pt x="59" y="165"/>
                      </a:moveTo>
                      <a:cubicBezTo>
                        <a:pt x="59" y="165"/>
                        <a:pt x="-74" y="18922"/>
                        <a:pt x="59" y="18948"/>
                      </a:cubicBezTo>
                      <a:cubicBezTo>
                        <a:pt x="13435" y="21600"/>
                        <a:pt x="4993" y="12706"/>
                        <a:pt x="21468" y="19031"/>
                      </a:cubicBezTo>
                      <a:cubicBezTo>
                        <a:pt x="21526" y="19053"/>
                        <a:pt x="21468" y="0"/>
                        <a:pt x="21468" y="0"/>
                      </a:cubicBezTo>
                      <a:lnTo>
                        <a:pt x="59" y="165"/>
                      </a:lnTo>
                      <a:close/>
                      <a:moveTo>
                        <a:pt x="59" y="165"/>
                      </a:moveTo>
                    </a:path>
                  </a:pathLst>
                </a:custGeom>
                <a:solidFill>
                  <a:schemeClr val="accent1">
                    <a:alpha val="50195"/>
                  </a:schemeClr>
                </a:solidFill>
                <a:ln w="25400">
                  <a:solidFill>
                    <a:schemeClr val="tx1">
                      <a:alpha val="50195"/>
                    </a:schemeClr>
                  </a:solidFill>
                  <a:miter lim="800000"/>
                  <a:headEnd/>
                  <a:tailEnd/>
                </a:ln>
              </p:spPr>
              <p:txBody>
                <a:bodyPr lIns="0" tIns="0" rIns="0" bIns="0"/>
                <a:lstStyle/>
                <a:p>
                  <a:endParaRPr lang="en-US"/>
                </a:p>
              </p:txBody>
            </p:sp>
          </p:grpSp>
        </p:grpSp>
        <p:grpSp>
          <p:nvGrpSpPr>
            <p:cNvPr id="14366" name="Group 49"/>
            <p:cNvGrpSpPr>
              <a:grpSpLocks/>
            </p:cNvGrpSpPr>
            <p:nvPr/>
          </p:nvGrpSpPr>
          <p:grpSpPr bwMode="auto">
            <a:xfrm>
              <a:off x="1494042" y="1394717"/>
              <a:ext cx="1629281" cy="2257315"/>
              <a:chOff x="0" y="-4"/>
              <a:chExt cx="994" cy="1311"/>
            </a:xfrm>
          </p:grpSpPr>
          <p:pic>
            <p:nvPicPr>
              <p:cNvPr id="14385" name="Picture 50"/>
              <p:cNvPicPr>
                <a:picLocks noChangeArrowheads="1"/>
              </p:cNvPicPr>
              <p:nvPr/>
            </p:nvPicPr>
            <p:blipFill>
              <a:blip r:embed="rId5"/>
              <a:srcRect/>
              <a:stretch>
                <a:fillRect/>
              </a:stretch>
            </p:blipFill>
            <p:spPr bwMode="auto">
              <a:xfrm>
                <a:off x="1" y="-4"/>
                <a:ext cx="960" cy="687"/>
              </a:xfrm>
              <a:prstGeom prst="rect">
                <a:avLst/>
              </a:prstGeom>
              <a:noFill/>
              <a:ln w="12700">
                <a:noFill/>
                <a:miter lim="800000"/>
                <a:headEnd/>
                <a:tailEnd/>
              </a:ln>
            </p:spPr>
          </p:pic>
          <p:grpSp>
            <p:nvGrpSpPr>
              <p:cNvPr id="14386" name="Group 51"/>
              <p:cNvGrpSpPr>
                <a:grpSpLocks/>
              </p:cNvGrpSpPr>
              <p:nvPr/>
            </p:nvGrpSpPr>
            <p:grpSpPr bwMode="auto">
              <a:xfrm>
                <a:off x="0" y="651"/>
                <a:ext cx="994" cy="656"/>
                <a:chOff x="0" y="0"/>
                <a:chExt cx="994" cy="655"/>
              </a:xfrm>
            </p:grpSpPr>
            <p:pic>
              <p:nvPicPr>
                <p:cNvPr id="14387" name="Picture 52"/>
                <p:cNvPicPr>
                  <a:picLocks noChangeArrowheads="1"/>
                </p:cNvPicPr>
                <p:nvPr/>
              </p:nvPicPr>
              <p:blipFill>
                <a:blip r:embed="rId6"/>
                <a:srcRect/>
                <a:stretch>
                  <a:fillRect/>
                </a:stretch>
              </p:blipFill>
              <p:spPr bwMode="auto">
                <a:xfrm>
                  <a:off x="2" y="0"/>
                  <a:ext cx="992" cy="655"/>
                </a:xfrm>
                <a:prstGeom prst="rect">
                  <a:avLst/>
                </a:prstGeom>
                <a:noFill/>
                <a:ln w="12700">
                  <a:noFill/>
                  <a:miter lim="800000"/>
                  <a:headEnd/>
                  <a:tailEnd/>
                </a:ln>
              </p:spPr>
            </p:pic>
            <p:sp>
              <p:nvSpPr>
                <p:cNvPr id="14388" name="Freeform 53"/>
                <p:cNvSpPr>
                  <a:spLocks/>
                </p:cNvSpPr>
                <p:nvPr/>
              </p:nvSpPr>
              <p:spPr bwMode="auto">
                <a:xfrm rot="10800000">
                  <a:off x="0" y="0"/>
                  <a:ext cx="986" cy="646"/>
                </a:xfrm>
                <a:custGeom>
                  <a:avLst/>
                  <a:gdLst>
                    <a:gd name="T0" fmla="*/ 0 w 21494"/>
                    <a:gd name="T1" fmla="*/ 0 h 19457"/>
                    <a:gd name="T2" fmla="*/ 0 w 21494"/>
                    <a:gd name="T3" fmla="*/ 0 h 19457"/>
                    <a:gd name="T4" fmla="*/ 0 w 21494"/>
                    <a:gd name="T5" fmla="*/ 0 h 19457"/>
                    <a:gd name="T6" fmla="*/ 0 w 21494"/>
                    <a:gd name="T7" fmla="*/ 0 h 19457"/>
                    <a:gd name="T8" fmla="*/ 0 w 21494"/>
                    <a:gd name="T9" fmla="*/ 0 h 19457"/>
                    <a:gd name="T10" fmla="*/ 0 w 21494"/>
                    <a:gd name="T11" fmla="*/ 0 h 19457"/>
                    <a:gd name="T12" fmla="*/ 0 60000 65536"/>
                    <a:gd name="T13" fmla="*/ 0 60000 65536"/>
                    <a:gd name="T14" fmla="*/ 0 60000 65536"/>
                    <a:gd name="T15" fmla="*/ 0 60000 65536"/>
                    <a:gd name="T16" fmla="*/ 0 60000 65536"/>
                    <a:gd name="T17" fmla="*/ 0 60000 65536"/>
                    <a:gd name="T18" fmla="*/ 0 w 21494"/>
                    <a:gd name="T19" fmla="*/ 0 h 19457"/>
                    <a:gd name="T20" fmla="*/ 21494 w 21494"/>
                    <a:gd name="T21" fmla="*/ 19457 h 19457"/>
                  </a:gdLst>
                  <a:ahLst/>
                  <a:cxnLst>
                    <a:cxn ang="T12">
                      <a:pos x="T0" y="T1"/>
                    </a:cxn>
                    <a:cxn ang="T13">
                      <a:pos x="T2" y="T3"/>
                    </a:cxn>
                    <a:cxn ang="T14">
                      <a:pos x="T4" y="T5"/>
                    </a:cxn>
                    <a:cxn ang="T15">
                      <a:pos x="T6" y="T7"/>
                    </a:cxn>
                    <a:cxn ang="T16">
                      <a:pos x="T8" y="T9"/>
                    </a:cxn>
                    <a:cxn ang="T17">
                      <a:pos x="T10" y="T11"/>
                    </a:cxn>
                  </a:cxnLst>
                  <a:rect l="T18" t="T19" r="T20" b="T21"/>
                  <a:pathLst>
                    <a:path w="21494" h="19457">
                      <a:moveTo>
                        <a:pt x="59" y="165"/>
                      </a:moveTo>
                      <a:cubicBezTo>
                        <a:pt x="59" y="165"/>
                        <a:pt x="-74" y="18922"/>
                        <a:pt x="59" y="18948"/>
                      </a:cubicBezTo>
                      <a:cubicBezTo>
                        <a:pt x="13435" y="21600"/>
                        <a:pt x="4993" y="12706"/>
                        <a:pt x="21468" y="19031"/>
                      </a:cubicBezTo>
                      <a:cubicBezTo>
                        <a:pt x="21526" y="19053"/>
                        <a:pt x="21468" y="0"/>
                        <a:pt x="21468" y="0"/>
                      </a:cubicBezTo>
                      <a:lnTo>
                        <a:pt x="59" y="165"/>
                      </a:lnTo>
                      <a:close/>
                      <a:moveTo>
                        <a:pt x="59" y="165"/>
                      </a:moveTo>
                    </a:path>
                  </a:pathLst>
                </a:custGeom>
                <a:solidFill>
                  <a:schemeClr val="accent1">
                    <a:alpha val="50195"/>
                  </a:schemeClr>
                </a:solidFill>
                <a:ln w="25400">
                  <a:solidFill>
                    <a:schemeClr val="tx1">
                      <a:alpha val="50195"/>
                    </a:schemeClr>
                  </a:solidFill>
                  <a:miter lim="800000"/>
                  <a:headEnd/>
                  <a:tailEnd/>
                </a:ln>
              </p:spPr>
              <p:txBody>
                <a:bodyPr lIns="0" tIns="0" rIns="0" bIns="0"/>
                <a:lstStyle/>
                <a:p>
                  <a:endParaRPr lang="en-US"/>
                </a:p>
              </p:txBody>
            </p:sp>
          </p:grpSp>
        </p:grpSp>
        <p:grpSp>
          <p:nvGrpSpPr>
            <p:cNvPr id="14367" name="Group 54"/>
            <p:cNvGrpSpPr>
              <a:grpSpLocks/>
            </p:cNvGrpSpPr>
            <p:nvPr/>
          </p:nvGrpSpPr>
          <p:grpSpPr bwMode="auto">
            <a:xfrm>
              <a:off x="1539937" y="1454981"/>
              <a:ext cx="1630925" cy="2257315"/>
              <a:chOff x="0" y="-4"/>
              <a:chExt cx="994" cy="1311"/>
            </a:xfrm>
          </p:grpSpPr>
          <p:pic>
            <p:nvPicPr>
              <p:cNvPr id="14381" name="Picture 55"/>
              <p:cNvPicPr>
                <a:picLocks noChangeArrowheads="1"/>
              </p:cNvPicPr>
              <p:nvPr/>
            </p:nvPicPr>
            <p:blipFill>
              <a:blip r:embed="rId5"/>
              <a:srcRect/>
              <a:stretch>
                <a:fillRect/>
              </a:stretch>
            </p:blipFill>
            <p:spPr bwMode="auto">
              <a:xfrm>
                <a:off x="1" y="-4"/>
                <a:ext cx="960" cy="687"/>
              </a:xfrm>
              <a:prstGeom prst="rect">
                <a:avLst/>
              </a:prstGeom>
              <a:noFill/>
              <a:ln w="12700">
                <a:noFill/>
                <a:miter lim="800000"/>
                <a:headEnd/>
                <a:tailEnd/>
              </a:ln>
            </p:spPr>
          </p:pic>
          <p:grpSp>
            <p:nvGrpSpPr>
              <p:cNvPr id="14382" name="Group 56"/>
              <p:cNvGrpSpPr>
                <a:grpSpLocks/>
              </p:cNvGrpSpPr>
              <p:nvPr/>
            </p:nvGrpSpPr>
            <p:grpSpPr bwMode="auto">
              <a:xfrm>
                <a:off x="0" y="651"/>
                <a:ext cx="994" cy="656"/>
                <a:chOff x="0" y="0"/>
                <a:chExt cx="994" cy="655"/>
              </a:xfrm>
            </p:grpSpPr>
            <p:pic>
              <p:nvPicPr>
                <p:cNvPr id="14383" name="Picture 57"/>
                <p:cNvPicPr>
                  <a:picLocks noChangeArrowheads="1"/>
                </p:cNvPicPr>
                <p:nvPr/>
              </p:nvPicPr>
              <p:blipFill>
                <a:blip r:embed="rId6"/>
                <a:srcRect/>
                <a:stretch>
                  <a:fillRect/>
                </a:stretch>
              </p:blipFill>
              <p:spPr bwMode="auto">
                <a:xfrm>
                  <a:off x="2" y="0"/>
                  <a:ext cx="992" cy="655"/>
                </a:xfrm>
                <a:prstGeom prst="rect">
                  <a:avLst/>
                </a:prstGeom>
                <a:noFill/>
                <a:ln w="12700">
                  <a:noFill/>
                  <a:miter lim="800000"/>
                  <a:headEnd/>
                  <a:tailEnd/>
                </a:ln>
              </p:spPr>
            </p:pic>
            <p:sp>
              <p:nvSpPr>
                <p:cNvPr id="14384" name="Freeform 58"/>
                <p:cNvSpPr>
                  <a:spLocks/>
                </p:cNvSpPr>
                <p:nvPr/>
              </p:nvSpPr>
              <p:spPr bwMode="auto">
                <a:xfrm rot="10800000">
                  <a:off x="0" y="0"/>
                  <a:ext cx="986" cy="646"/>
                </a:xfrm>
                <a:custGeom>
                  <a:avLst/>
                  <a:gdLst>
                    <a:gd name="T0" fmla="*/ 0 w 21494"/>
                    <a:gd name="T1" fmla="*/ 0 h 19457"/>
                    <a:gd name="T2" fmla="*/ 0 w 21494"/>
                    <a:gd name="T3" fmla="*/ 0 h 19457"/>
                    <a:gd name="T4" fmla="*/ 0 w 21494"/>
                    <a:gd name="T5" fmla="*/ 0 h 19457"/>
                    <a:gd name="T6" fmla="*/ 0 w 21494"/>
                    <a:gd name="T7" fmla="*/ 0 h 19457"/>
                    <a:gd name="T8" fmla="*/ 0 w 21494"/>
                    <a:gd name="T9" fmla="*/ 0 h 19457"/>
                    <a:gd name="T10" fmla="*/ 0 w 21494"/>
                    <a:gd name="T11" fmla="*/ 0 h 19457"/>
                    <a:gd name="T12" fmla="*/ 0 60000 65536"/>
                    <a:gd name="T13" fmla="*/ 0 60000 65536"/>
                    <a:gd name="T14" fmla="*/ 0 60000 65536"/>
                    <a:gd name="T15" fmla="*/ 0 60000 65536"/>
                    <a:gd name="T16" fmla="*/ 0 60000 65536"/>
                    <a:gd name="T17" fmla="*/ 0 60000 65536"/>
                    <a:gd name="T18" fmla="*/ 0 w 21494"/>
                    <a:gd name="T19" fmla="*/ 0 h 19457"/>
                    <a:gd name="T20" fmla="*/ 21494 w 21494"/>
                    <a:gd name="T21" fmla="*/ 19457 h 19457"/>
                  </a:gdLst>
                  <a:ahLst/>
                  <a:cxnLst>
                    <a:cxn ang="T12">
                      <a:pos x="T0" y="T1"/>
                    </a:cxn>
                    <a:cxn ang="T13">
                      <a:pos x="T2" y="T3"/>
                    </a:cxn>
                    <a:cxn ang="T14">
                      <a:pos x="T4" y="T5"/>
                    </a:cxn>
                    <a:cxn ang="T15">
                      <a:pos x="T6" y="T7"/>
                    </a:cxn>
                    <a:cxn ang="T16">
                      <a:pos x="T8" y="T9"/>
                    </a:cxn>
                    <a:cxn ang="T17">
                      <a:pos x="T10" y="T11"/>
                    </a:cxn>
                  </a:cxnLst>
                  <a:rect l="T18" t="T19" r="T20" b="T21"/>
                  <a:pathLst>
                    <a:path w="21494" h="19457">
                      <a:moveTo>
                        <a:pt x="59" y="165"/>
                      </a:moveTo>
                      <a:cubicBezTo>
                        <a:pt x="59" y="165"/>
                        <a:pt x="-74" y="18922"/>
                        <a:pt x="59" y="18948"/>
                      </a:cubicBezTo>
                      <a:cubicBezTo>
                        <a:pt x="13435" y="21600"/>
                        <a:pt x="4993" y="12706"/>
                        <a:pt x="21468" y="19031"/>
                      </a:cubicBezTo>
                      <a:cubicBezTo>
                        <a:pt x="21526" y="19053"/>
                        <a:pt x="21468" y="0"/>
                        <a:pt x="21468" y="0"/>
                      </a:cubicBezTo>
                      <a:lnTo>
                        <a:pt x="59" y="165"/>
                      </a:lnTo>
                      <a:close/>
                      <a:moveTo>
                        <a:pt x="59" y="165"/>
                      </a:moveTo>
                    </a:path>
                  </a:pathLst>
                </a:custGeom>
                <a:solidFill>
                  <a:schemeClr val="accent1">
                    <a:alpha val="50195"/>
                  </a:schemeClr>
                </a:solidFill>
                <a:ln w="25400">
                  <a:solidFill>
                    <a:schemeClr val="tx1">
                      <a:alpha val="50195"/>
                    </a:schemeClr>
                  </a:solidFill>
                  <a:miter lim="800000"/>
                  <a:headEnd/>
                  <a:tailEnd/>
                </a:ln>
              </p:spPr>
              <p:txBody>
                <a:bodyPr lIns="0" tIns="0" rIns="0" bIns="0"/>
                <a:lstStyle/>
                <a:p>
                  <a:endParaRPr lang="en-US"/>
                </a:p>
              </p:txBody>
            </p:sp>
          </p:grpSp>
        </p:grpSp>
        <p:grpSp>
          <p:nvGrpSpPr>
            <p:cNvPr id="14368" name="Group 59"/>
            <p:cNvGrpSpPr>
              <a:grpSpLocks/>
            </p:cNvGrpSpPr>
            <p:nvPr/>
          </p:nvGrpSpPr>
          <p:grpSpPr bwMode="auto">
            <a:xfrm>
              <a:off x="1610419" y="1515245"/>
              <a:ext cx="1629281" cy="2257315"/>
              <a:chOff x="0" y="-4"/>
              <a:chExt cx="994" cy="1311"/>
            </a:xfrm>
          </p:grpSpPr>
          <p:pic>
            <p:nvPicPr>
              <p:cNvPr id="14377" name="Picture 60"/>
              <p:cNvPicPr>
                <a:picLocks noChangeArrowheads="1"/>
              </p:cNvPicPr>
              <p:nvPr/>
            </p:nvPicPr>
            <p:blipFill>
              <a:blip r:embed="rId5"/>
              <a:srcRect/>
              <a:stretch>
                <a:fillRect/>
              </a:stretch>
            </p:blipFill>
            <p:spPr bwMode="auto">
              <a:xfrm>
                <a:off x="1" y="-4"/>
                <a:ext cx="960" cy="687"/>
              </a:xfrm>
              <a:prstGeom prst="rect">
                <a:avLst/>
              </a:prstGeom>
              <a:noFill/>
              <a:ln w="12700">
                <a:noFill/>
                <a:miter lim="800000"/>
                <a:headEnd/>
                <a:tailEnd/>
              </a:ln>
            </p:spPr>
          </p:pic>
          <p:grpSp>
            <p:nvGrpSpPr>
              <p:cNvPr id="14378" name="Group 61"/>
              <p:cNvGrpSpPr>
                <a:grpSpLocks/>
              </p:cNvGrpSpPr>
              <p:nvPr/>
            </p:nvGrpSpPr>
            <p:grpSpPr bwMode="auto">
              <a:xfrm>
                <a:off x="0" y="651"/>
                <a:ext cx="994" cy="656"/>
                <a:chOff x="0" y="0"/>
                <a:chExt cx="994" cy="655"/>
              </a:xfrm>
            </p:grpSpPr>
            <p:pic>
              <p:nvPicPr>
                <p:cNvPr id="14379" name="Picture 62"/>
                <p:cNvPicPr>
                  <a:picLocks noChangeArrowheads="1"/>
                </p:cNvPicPr>
                <p:nvPr/>
              </p:nvPicPr>
              <p:blipFill>
                <a:blip r:embed="rId6"/>
                <a:srcRect/>
                <a:stretch>
                  <a:fillRect/>
                </a:stretch>
              </p:blipFill>
              <p:spPr bwMode="auto">
                <a:xfrm>
                  <a:off x="2" y="0"/>
                  <a:ext cx="992" cy="655"/>
                </a:xfrm>
                <a:prstGeom prst="rect">
                  <a:avLst/>
                </a:prstGeom>
                <a:noFill/>
                <a:ln w="12700">
                  <a:noFill/>
                  <a:miter lim="800000"/>
                  <a:headEnd/>
                  <a:tailEnd/>
                </a:ln>
              </p:spPr>
            </p:pic>
            <p:sp>
              <p:nvSpPr>
                <p:cNvPr id="14380" name="Freeform 63"/>
                <p:cNvSpPr>
                  <a:spLocks/>
                </p:cNvSpPr>
                <p:nvPr/>
              </p:nvSpPr>
              <p:spPr bwMode="auto">
                <a:xfrm rot="10800000">
                  <a:off x="0" y="0"/>
                  <a:ext cx="986" cy="646"/>
                </a:xfrm>
                <a:custGeom>
                  <a:avLst/>
                  <a:gdLst>
                    <a:gd name="T0" fmla="*/ 0 w 21494"/>
                    <a:gd name="T1" fmla="*/ 0 h 19457"/>
                    <a:gd name="T2" fmla="*/ 0 w 21494"/>
                    <a:gd name="T3" fmla="*/ 0 h 19457"/>
                    <a:gd name="T4" fmla="*/ 0 w 21494"/>
                    <a:gd name="T5" fmla="*/ 0 h 19457"/>
                    <a:gd name="T6" fmla="*/ 0 w 21494"/>
                    <a:gd name="T7" fmla="*/ 0 h 19457"/>
                    <a:gd name="T8" fmla="*/ 0 w 21494"/>
                    <a:gd name="T9" fmla="*/ 0 h 19457"/>
                    <a:gd name="T10" fmla="*/ 0 w 21494"/>
                    <a:gd name="T11" fmla="*/ 0 h 19457"/>
                    <a:gd name="T12" fmla="*/ 0 60000 65536"/>
                    <a:gd name="T13" fmla="*/ 0 60000 65536"/>
                    <a:gd name="T14" fmla="*/ 0 60000 65536"/>
                    <a:gd name="T15" fmla="*/ 0 60000 65536"/>
                    <a:gd name="T16" fmla="*/ 0 60000 65536"/>
                    <a:gd name="T17" fmla="*/ 0 60000 65536"/>
                    <a:gd name="T18" fmla="*/ 0 w 21494"/>
                    <a:gd name="T19" fmla="*/ 0 h 19457"/>
                    <a:gd name="T20" fmla="*/ 21494 w 21494"/>
                    <a:gd name="T21" fmla="*/ 19457 h 19457"/>
                  </a:gdLst>
                  <a:ahLst/>
                  <a:cxnLst>
                    <a:cxn ang="T12">
                      <a:pos x="T0" y="T1"/>
                    </a:cxn>
                    <a:cxn ang="T13">
                      <a:pos x="T2" y="T3"/>
                    </a:cxn>
                    <a:cxn ang="T14">
                      <a:pos x="T4" y="T5"/>
                    </a:cxn>
                    <a:cxn ang="T15">
                      <a:pos x="T6" y="T7"/>
                    </a:cxn>
                    <a:cxn ang="T16">
                      <a:pos x="T8" y="T9"/>
                    </a:cxn>
                    <a:cxn ang="T17">
                      <a:pos x="T10" y="T11"/>
                    </a:cxn>
                  </a:cxnLst>
                  <a:rect l="T18" t="T19" r="T20" b="T21"/>
                  <a:pathLst>
                    <a:path w="21494" h="19457">
                      <a:moveTo>
                        <a:pt x="59" y="165"/>
                      </a:moveTo>
                      <a:cubicBezTo>
                        <a:pt x="59" y="165"/>
                        <a:pt x="-74" y="18922"/>
                        <a:pt x="59" y="18948"/>
                      </a:cubicBezTo>
                      <a:cubicBezTo>
                        <a:pt x="13435" y="21600"/>
                        <a:pt x="4993" y="12706"/>
                        <a:pt x="21468" y="19031"/>
                      </a:cubicBezTo>
                      <a:cubicBezTo>
                        <a:pt x="21526" y="19053"/>
                        <a:pt x="21468" y="0"/>
                        <a:pt x="21468" y="0"/>
                      </a:cubicBezTo>
                      <a:lnTo>
                        <a:pt x="59" y="165"/>
                      </a:lnTo>
                      <a:close/>
                      <a:moveTo>
                        <a:pt x="59" y="165"/>
                      </a:moveTo>
                    </a:path>
                  </a:pathLst>
                </a:custGeom>
                <a:solidFill>
                  <a:schemeClr val="accent1">
                    <a:alpha val="50195"/>
                  </a:schemeClr>
                </a:solidFill>
                <a:ln w="25400">
                  <a:solidFill>
                    <a:schemeClr val="tx1">
                      <a:alpha val="50195"/>
                    </a:schemeClr>
                  </a:solidFill>
                  <a:miter lim="800000"/>
                  <a:headEnd/>
                  <a:tailEnd/>
                </a:ln>
              </p:spPr>
              <p:txBody>
                <a:bodyPr lIns="0" tIns="0" rIns="0" bIns="0"/>
                <a:lstStyle/>
                <a:p>
                  <a:endParaRPr lang="en-US"/>
                </a:p>
              </p:txBody>
            </p:sp>
          </p:grpSp>
        </p:grpSp>
        <p:grpSp>
          <p:nvGrpSpPr>
            <p:cNvPr id="14369" name="Group 64"/>
            <p:cNvGrpSpPr>
              <a:grpSpLocks/>
            </p:cNvGrpSpPr>
            <p:nvPr/>
          </p:nvGrpSpPr>
          <p:grpSpPr bwMode="auto">
            <a:xfrm>
              <a:off x="1656315" y="1577231"/>
              <a:ext cx="1629281" cy="2257315"/>
              <a:chOff x="0" y="-4"/>
              <a:chExt cx="994" cy="1311"/>
            </a:xfrm>
          </p:grpSpPr>
          <p:pic>
            <p:nvPicPr>
              <p:cNvPr id="14373" name="Picture 65"/>
              <p:cNvPicPr>
                <a:picLocks noChangeArrowheads="1"/>
              </p:cNvPicPr>
              <p:nvPr/>
            </p:nvPicPr>
            <p:blipFill>
              <a:blip r:embed="rId5"/>
              <a:srcRect/>
              <a:stretch>
                <a:fillRect/>
              </a:stretch>
            </p:blipFill>
            <p:spPr bwMode="auto">
              <a:xfrm>
                <a:off x="1" y="-4"/>
                <a:ext cx="960" cy="687"/>
              </a:xfrm>
              <a:prstGeom prst="rect">
                <a:avLst/>
              </a:prstGeom>
              <a:noFill/>
              <a:ln w="12700">
                <a:noFill/>
                <a:miter lim="800000"/>
                <a:headEnd/>
                <a:tailEnd/>
              </a:ln>
            </p:spPr>
          </p:pic>
          <p:grpSp>
            <p:nvGrpSpPr>
              <p:cNvPr id="14374" name="Group 66"/>
              <p:cNvGrpSpPr>
                <a:grpSpLocks/>
              </p:cNvGrpSpPr>
              <p:nvPr/>
            </p:nvGrpSpPr>
            <p:grpSpPr bwMode="auto">
              <a:xfrm>
                <a:off x="0" y="651"/>
                <a:ext cx="994" cy="656"/>
                <a:chOff x="0" y="0"/>
                <a:chExt cx="994" cy="655"/>
              </a:xfrm>
            </p:grpSpPr>
            <p:pic>
              <p:nvPicPr>
                <p:cNvPr id="14375" name="Picture 67"/>
                <p:cNvPicPr>
                  <a:picLocks noChangeArrowheads="1"/>
                </p:cNvPicPr>
                <p:nvPr/>
              </p:nvPicPr>
              <p:blipFill>
                <a:blip r:embed="rId6"/>
                <a:srcRect/>
                <a:stretch>
                  <a:fillRect/>
                </a:stretch>
              </p:blipFill>
              <p:spPr bwMode="auto">
                <a:xfrm>
                  <a:off x="2" y="0"/>
                  <a:ext cx="992" cy="655"/>
                </a:xfrm>
                <a:prstGeom prst="rect">
                  <a:avLst/>
                </a:prstGeom>
                <a:noFill/>
                <a:ln w="12700">
                  <a:noFill/>
                  <a:miter lim="800000"/>
                  <a:headEnd/>
                  <a:tailEnd/>
                </a:ln>
              </p:spPr>
            </p:pic>
            <p:sp>
              <p:nvSpPr>
                <p:cNvPr id="14376" name="Freeform 68"/>
                <p:cNvSpPr>
                  <a:spLocks/>
                </p:cNvSpPr>
                <p:nvPr/>
              </p:nvSpPr>
              <p:spPr bwMode="auto">
                <a:xfrm rot="10800000">
                  <a:off x="0" y="0"/>
                  <a:ext cx="986" cy="646"/>
                </a:xfrm>
                <a:custGeom>
                  <a:avLst/>
                  <a:gdLst>
                    <a:gd name="T0" fmla="*/ 0 w 21494"/>
                    <a:gd name="T1" fmla="*/ 0 h 19457"/>
                    <a:gd name="T2" fmla="*/ 0 w 21494"/>
                    <a:gd name="T3" fmla="*/ 0 h 19457"/>
                    <a:gd name="T4" fmla="*/ 0 w 21494"/>
                    <a:gd name="T5" fmla="*/ 0 h 19457"/>
                    <a:gd name="T6" fmla="*/ 0 w 21494"/>
                    <a:gd name="T7" fmla="*/ 0 h 19457"/>
                    <a:gd name="T8" fmla="*/ 0 w 21494"/>
                    <a:gd name="T9" fmla="*/ 0 h 19457"/>
                    <a:gd name="T10" fmla="*/ 0 w 21494"/>
                    <a:gd name="T11" fmla="*/ 0 h 19457"/>
                    <a:gd name="T12" fmla="*/ 0 60000 65536"/>
                    <a:gd name="T13" fmla="*/ 0 60000 65536"/>
                    <a:gd name="T14" fmla="*/ 0 60000 65536"/>
                    <a:gd name="T15" fmla="*/ 0 60000 65536"/>
                    <a:gd name="T16" fmla="*/ 0 60000 65536"/>
                    <a:gd name="T17" fmla="*/ 0 60000 65536"/>
                    <a:gd name="T18" fmla="*/ 0 w 21494"/>
                    <a:gd name="T19" fmla="*/ 0 h 19457"/>
                    <a:gd name="T20" fmla="*/ 21494 w 21494"/>
                    <a:gd name="T21" fmla="*/ 19457 h 19457"/>
                  </a:gdLst>
                  <a:ahLst/>
                  <a:cxnLst>
                    <a:cxn ang="T12">
                      <a:pos x="T0" y="T1"/>
                    </a:cxn>
                    <a:cxn ang="T13">
                      <a:pos x="T2" y="T3"/>
                    </a:cxn>
                    <a:cxn ang="T14">
                      <a:pos x="T4" y="T5"/>
                    </a:cxn>
                    <a:cxn ang="T15">
                      <a:pos x="T6" y="T7"/>
                    </a:cxn>
                    <a:cxn ang="T16">
                      <a:pos x="T8" y="T9"/>
                    </a:cxn>
                    <a:cxn ang="T17">
                      <a:pos x="T10" y="T11"/>
                    </a:cxn>
                  </a:cxnLst>
                  <a:rect l="T18" t="T19" r="T20" b="T21"/>
                  <a:pathLst>
                    <a:path w="21494" h="19457">
                      <a:moveTo>
                        <a:pt x="59" y="165"/>
                      </a:moveTo>
                      <a:cubicBezTo>
                        <a:pt x="59" y="165"/>
                        <a:pt x="-74" y="18922"/>
                        <a:pt x="59" y="18948"/>
                      </a:cubicBezTo>
                      <a:cubicBezTo>
                        <a:pt x="13435" y="21600"/>
                        <a:pt x="4993" y="12706"/>
                        <a:pt x="21468" y="19031"/>
                      </a:cubicBezTo>
                      <a:cubicBezTo>
                        <a:pt x="21526" y="19053"/>
                        <a:pt x="21468" y="0"/>
                        <a:pt x="21468" y="0"/>
                      </a:cubicBezTo>
                      <a:lnTo>
                        <a:pt x="59" y="165"/>
                      </a:lnTo>
                      <a:close/>
                      <a:moveTo>
                        <a:pt x="59" y="165"/>
                      </a:moveTo>
                    </a:path>
                  </a:pathLst>
                </a:custGeom>
                <a:solidFill>
                  <a:schemeClr val="accent1">
                    <a:alpha val="50195"/>
                  </a:schemeClr>
                </a:solidFill>
                <a:ln w="25400">
                  <a:solidFill>
                    <a:schemeClr val="tx1">
                      <a:alpha val="50195"/>
                    </a:schemeClr>
                  </a:solidFill>
                  <a:miter lim="800000"/>
                  <a:headEnd/>
                  <a:tailEnd/>
                </a:ln>
              </p:spPr>
              <p:txBody>
                <a:bodyPr lIns="0" tIns="0" rIns="0" bIns="0"/>
                <a:lstStyle/>
                <a:p>
                  <a:endParaRPr lang="en-US"/>
                </a:p>
              </p:txBody>
            </p:sp>
          </p:grpSp>
        </p:grpSp>
        <p:grpSp>
          <p:nvGrpSpPr>
            <p:cNvPr id="14370" name="Group 69"/>
            <p:cNvGrpSpPr>
              <a:grpSpLocks/>
            </p:cNvGrpSpPr>
            <p:nvPr/>
          </p:nvGrpSpPr>
          <p:grpSpPr bwMode="auto">
            <a:xfrm>
              <a:off x="1726799" y="1637494"/>
              <a:ext cx="1575134" cy="2257315"/>
              <a:chOff x="1" y="-4"/>
              <a:chExt cx="960" cy="1311"/>
            </a:xfrm>
          </p:grpSpPr>
          <p:pic>
            <p:nvPicPr>
              <p:cNvPr id="14371" name="Picture 70"/>
              <p:cNvPicPr>
                <a:picLocks noChangeArrowheads="1"/>
              </p:cNvPicPr>
              <p:nvPr/>
            </p:nvPicPr>
            <p:blipFill>
              <a:blip r:embed="rId5"/>
              <a:srcRect/>
              <a:stretch>
                <a:fillRect/>
              </a:stretch>
            </p:blipFill>
            <p:spPr bwMode="auto">
              <a:xfrm>
                <a:off x="1" y="-4"/>
                <a:ext cx="960" cy="687"/>
              </a:xfrm>
              <a:prstGeom prst="rect">
                <a:avLst/>
              </a:prstGeom>
              <a:noFill/>
              <a:ln w="12700">
                <a:noFill/>
                <a:miter lim="800000"/>
                <a:headEnd/>
                <a:tailEnd/>
              </a:ln>
            </p:spPr>
          </p:pic>
          <p:pic>
            <p:nvPicPr>
              <p:cNvPr id="14372" name="Picture 72"/>
              <p:cNvPicPr>
                <a:picLocks noChangeArrowheads="1"/>
              </p:cNvPicPr>
              <p:nvPr/>
            </p:nvPicPr>
            <p:blipFill>
              <a:blip r:embed="rId6"/>
              <a:srcRect/>
              <a:stretch>
                <a:fillRect/>
              </a:stretch>
            </p:blipFill>
            <p:spPr bwMode="auto">
              <a:xfrm>
                <a:off x="2" y="651"/>
                <a:ext cx="944" cy="656"/>
              </a:xfrm>
              <a:prstGeom prst="rect">
                <a:avLst/>
              </a:prstGeom>
              <a:noFill/>
              <a:ln w="12700">
                <a:noFill/>
                <a:miter lim="800000"/>
                <a:headEnd/>
                <a:tailEnd/>
              </a:ln>
            </p:spPr>
          </p:pic>
        </p:grpSp>
      </p:grpSp>
      <p:pic>
        <p:nvPicPr>
          <p:cNvPr id="14348" name="Picture 87" descr="Server Clip Art.png"/>
          <p:cNvPicPr>
            <a:picLocks noChangeAspect="1"/>
          </p:cNvPicPr>
          <p:nvPr/>
        </p:nvPicPr>
        <p:blipFill>
          <a:blip r:embed="rId3"/>
          <a:srcRect/>
          <a:stretch>
            <a:fillRect/>
          </a:stretch>
        </p:blipFill>
        <p:spPr bwMode="auto">
          <a:xfrm>
            <a:off x="2895600" y="1935163"/>
            <a:ext cx="857250" cy="914400"/>
          </a:xfrm>
          <a:prstGeom prst="rect">
            <a:avLst/>
          </a:prstGeom>
          <a:noFill/>
          <a:ln w="9525">
            <a:noFill/>
            <a:miter lim="800000"/>
            <a:headEnd/>
            <a:tailEnd/>
          </a:ln>
        </p:spPr>
      </p:pic>
      <p:grpSp>
        <p:nvGrpSpPr>
          <p:cNvPr id="14349" name="Group 93"/>
          <p:cNvGrpSpPr>
            <a:grpSpLocks/>
          </p:cNvGrpSpPr>
          <p:nvPr/>
        </p:nvGrpSpPr>
        <p:grpSpPr bwMode="auto">
          <a:xfrm>
            <a:off x="4800600" y="1935163"/>
            <a:ext cx="862013" cy="762000"/>
            <a:chOff x="4572000" y="1828800"/>
            <a:chExt cx="1466434" cy="1294686"/>
          </a:xfrm>
        </p:grpSpPr>
        <p:pic>
          <p:nvPicPr>
            <p:cNvPr id="14356" name="Picture 90" descr="Server Clip Art.png"/>
            <p:cNvPicPr>
              <a:picLocks noChangeAspect="1"/>
            </p:cNvPicPr>
            <p:nvPr/>
          </p:nvPicPr>
          <p:blipFill>
            <a:blip r:embed="rId3"/>
            <a:srcRect/>
            <a:stretch>
              <a:fillRect/>
            </a:stretch>
          </p:blipFill>
          <p:spPr bwMode="auto">
            <a:xfrm>
              <a:off x="5181600" y="1828800"/>
              <a:ext cx="856834" cy="913686"/>
            </a:xfrm>
            <a:prstGeom prst="rect">
              <a:avLst/>
            </a:prstGeom>
            <a:noFill/>
            <a:ln w="9525">
              <a:noFill/>
              <a:miter lim="800000"/>
              <a:headEnd/>
              <a:tailEnd/>
            </a:ln>
          </p:spPr>
        </p:pic>
        <p:pic>
          <p:nvPicPr>
            <p:cNvPr id="14357" name="Picture 91" descr="Server Clip Art.png"/>
            <p:cNvPicPr>
              <a:picLocks noChangeAspect="1"/>
            </p:cNvPicPr>
            <p:nvPr/>
          </p:nvPicPr>
          <p:blipFill>
            <a:blip r:embed="rId3"/>
            <a:srcRect/>
            <a:stretch>
              <a:fillRect/>
            </a:stretch>
          </p:blipFill>
          <p:spPr bwMode="auto">
            <a:xfrm>
              <a:off x="4876800" y="1981200"/>
              <a:ext cx="856834" cy="913686"/>
            </a:xfrm>
            <a:prstGeom prst="rect">
              <a:avLst/>
            </a:prstGeom>
            <a:noFill/>
            <a:ln w="9525">
              <a:noFill/>
              <a:miter lim="800000"/>
              <a:headEnd/>
              <a:tailEnd/>
            </a:ln>
          </p:spPr>
        </p:pic>
        <p:pic>
          <p:nvPicPr>
            <p:cNvPr id="14358" name="Picture 92" descr="Server Clip Art.png"/>
            <p:cNvPicPr>
              <a:picLocks noChangeAspect="1"/>
            </p:cNvPicPr>
            <p:nvPr/>
          </p:nvPicPr>
          <p:blipFill>
            <a:blip r:embed="rId3"/>
            <a:srcRect/>
            <a:stretch>
              <a:fillRect/>
            </a:stretch>
          </p:blipFill>
          <p:spPr bwMode="auto">
            <a:xfrm>
              <a:off x="4572000" y="2209800"/>
              <a:ext cx="856834" cy="913686"/>
            </a:xfrm>
            <a:prstGeom prst="rect">
              <a:avLst/>
            </a:prstGeom>
            <a:noFill/>
            <a:ln w="9525">
              <a:noFill/>
              <a:miter lim="800000"/>
              <a:headEnd/>
              <a:tailEnd/>
            </a:ln>
          </p:spPr>
        </p:pic>
      </p:grpSp>
      <p:grpSp>
        <p:nvGrpSpPr>
          <p:cNvPr id="14350" name="Group 94"/>
          <p:cNvGrpSpPr>
            <a:grpSpLocks/>
          </p:cNvGrpSpPr>
          <p:nvPr/>
        </p:nvGrpSpPr>
        <p:grpSpPr bwMode="auto">
          <a:xfrm flipH="1">
            <a:off x="5791200" y="1935163"/>
            <a:ext cx="862013" cy="762000"/>
            <a:chOff x="4572000" y="1828800"/>
            <a:chExt cx="1466434" cy="1294686"/>
          </a:xfrm>
        </p:grpSpPr>
        <p:pic>
          <p:nvPicPr>
            <p:cNvPr id="14353" name="Picture 95" descr="Server Clip Art.png"/>
            <p:cNvPicPr>
              <a:picLocks noChangeAspect="1"/>
            </p:cNvPicPr>
            <p:nvPr/>
          </p:nvPicPr>
          <p:blipFill>
            <a:blip r:embed="rId3"/>
            <a:srcRect/>
            <a:stretch>
              <a:fillRect/>
            </a:stretch>
          </p:blipFill>
          <p:spPr bwMode="auto">
            <a:xfrm>
              <a:off x="5181600" y="1828800"/>
              <a:ext cx="856834" cy="913686"/>
            </a:xfrm>
            <a:prstGeom prst="rect">
              <a:avLst/>
            </a:prstGeom>
            <a:noFill/>
            <a:ln w="9525">
              <a:noFill/>
              <a:miter lim="800000"/>
              <a:headEnd/>
              <a:tailEnd/>
            </a:ln>
          </p:spPr>
        </p:pic>
        <p:pic>
          <p:nvPicPr>
            <p:cNvPr id="14354" name="Picture 96" descr="Server Clip Art.png"/>
            <p:cNvPicPr>
              <a:picLocks noChangeAspect="1"/>
            </p:cNvPicPr>
            <p:nvPr/>
          </p:nvPicPr>
          <p:blipFill>
            <a:blip r:embed="rId3"/>
            <a:srcRect/>
            <a:stretch>
              <a:fillRect/>
            </a:stretch>
          </p:blipFill>
          <p:spPr bwMode="auto">
            <a:xfrm>
              <a:off x="4876800" y="1981200"/>
              <a:ext cx="856834" cy="913686"/>
            </a:xfrm>
            <a:prstGeom prst="rect">
              <a:avLst/>
            </a:prstGeom>
            <a:noFill/>
            <a:ln w="9525">
              <a:noFill/>
              <a:miter lim="800000"/>
              <a:headEnd/>
              <a:tailEnd/>
            </a:ln>
          </p:spPr>
        </p:pic>
        <p:pic>
          <p:nvPicPr>
            <p:cNvPr id="14355" name="Picture 97" descr="Server Clip Art.png"/>
            <p:cNvPicPr>
              <a:picLocks noChangeAspect="1"/>
            </p:cNvPicPr>
            <p:nvPr/>
          </p:nvPicPr>
          <p:blipFill>
            <a:blip r:embed="rId3"/>
            <a:srcRect/>
            <a:stretch>
              <a:fillRect/>
            </a:stretch>
          </p:blipFill>
          <p:spPr bwMode="auto">
            <a:xfrm>
              <a:off x="4572000" y="2209800"/>
              <a:ext cx="856834" cy="913686"/>
            </a:xfrm>
            <a:prstGeom prst="rect">
              <a:avLst/>
            </a:prstGeom>
            <a:noFill/>
            <a:ln w="9525">
              <a:noFill/>
              <a:miter lim="800000"/>
              <a:headEnd/>
              <a:tailEnd/>
            </a:ln>
          </p:spPr>
        </p:pic>
      </p:grpSp>
      <p:pic>
        <p:nvPicPr>
          <p:cNvPr id="14351" name="Picture 83" descr="apex code.png"/>
          <p:cNvPicPr>
            <a:picLocks noChangeAspect="1"/>
          </p:cNvPicPr>
          <p:nvPr/>
        </p:nvPicPr>
        <p:blipFill>
          <a:blip r:embed="rId7"/>
          <a:srcRect/>
          <a:stretch>
            <a:fillRect/>
          </a:stretch>
        </p:blipFill>
        <p:spPr bwMode="auto">
          <a:xfrm>
            <a:off x="7002463" y="1516063"/>
            <a:ext cx="1876425" cy="1663700"/>
          </a:xfrm>
          <a:prstGeom prst="rect">
            <a:avLst/>
          </a:prstGeom>
          <a:noFill/>
          <a:ln w="9525">
            <a:noFill/>
            <a:miter lim="800000"/>
            <a:headEnd/>
            <a:tailEnd/>
          </a:ln>
        </p:spPr>
      </p:pic>
      <p:sp>
        <p:nvSpPr>
          <p:cNvPr id="237" name="Down Arrow 236"/>
          <p:cNvSpPr/>
          <p:nvPr/>
        </p:nvSpPr>
        <p:spPr>
          <a:xfrm>
            <a:off x="3413125" y="3611563"/>
            <a:ext cx="2393950" cy="650875"/>
          </a:xfrm>
          <a:prstGeom prst="down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rgbClr val="FFFFFF"/>
              </a:solidFill>
              <a:ea typeface="ＭＳ Ｐゴシック" pitchFamily="34" charset="-128"/>
              <a:cs typeface="ＭＳ Ｐゴシック" pitchFamily="34"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457200" y="2362200"/>
            <a:ext cx="6400800" cy="609600"/>
          </a:xfrm>
          <a:prstGeom prst="rect">
            <a:avLst/>
          </a:prstGeom>
          <a:solidFill>
            <a:srgbClr val="0070C0"/>
          </a:solidFill>
          <a:ln w="9525" algn="ctr">
            <a:noFill/>
            <a:round/>
            <a:headEnd/>
            <a:tailEnd/>
          </a:ln>
        </p:spPr>
        <p:txBody>
          <a:bodyPr/>
          <a:lstStyle/>
          <a:p>
            <a:endParaRPr lang="en-US"/>
          </a:p>
        </p:txBody>
      </p:sp>
      <p:sp>
        <p:nvSpPr>
          <p:cNvPr id="10243" name="Rectangle 2"/>
          <p:cNvSpPr>
            <a:spLocks noGrp="1" noChangeArrowheads="1"/>
          </p:cNvSpPr>
          <p:nvPr>
            <p:ph type="title"/>
          </p:nvPr>
        </p:nvSpPr>
        <p:spPr/>
        <p:txBody>
          <a:bodyPr/>
          <a:lstStyle/>
          <a:p>
            <a:r>
              <a:rPr lang="en-US" smtClean="0"/>
              <a:t>Agenda</a:t>
            </a:r>
          </a:p>
        </p:txBody>
      </p:sp>
      <p:sp>
        <p:nvSpPr>
          <p:cNvPr id="10244" name="Rectangle 3"/>
          <p:cNvSpPr>
            <a:spLocks noGrp="1" noChangeArrowheads="1"/>
          </p:cNvSpPr>
          <p:nvPr>
            <p:ph type="body" idx="1"/>
          </p:nvPr>
        </p:nvSpPr>
        <p:spPr>
          <a:xfrm>
            <a:off x="509588" y="1162050"/>
            <a:ext cx="8177212" cy="3867150"/>
          </a:xfrm>
        </p:spPr>
        <p:txBody>
          <a:bodyPr/>
          <a:lstStyle/>
          <a:p>
            <a:pPr>
              <a:lnSpc>
                <a:spcPts val="4000"/>
              </a:lnSpc>
            </a:pPr>
            <a:r>
              <a:rPr lang="en-US" sz="2800" dirty="0" smtClean="0"/>
              <a:t>Salesforce.com Cloud Services</a:t>
            </a:r>
          </a:p>
          <a:p>
            <a:pPr>
              <a:lnSpc>
                <a:spcPts val="4000"/>
              </a:lnSpc>
            </a:pPr>
            <a:r>
              <a:rPr lang="en-US" sz="2800" dirty="0" smtClean="0"/>
              <a:t>Site Architecture </a:t>
            </a:r>
          </a:p>
          <a:p>
            <a:pPr>
              <a:lnSpc>
                <a:spcPts val="4000"/>
              </a:lnSpc>
            </a:pPr>
            <a:r>
              <a:rPr lang="en-US" sz="2800" b="1" dirty="0" smtClean="0">
                <a:solidFill>
                  <a:schemeClr val="bg1"/>
                </a:solidFill>
              </a:rPr>
              <a:t>Self Optimizing Database</a:t>
            </a:r>
          </a:p>
          <a:p>
            <a:pPr>
              <a:lnSpc>
                <a:spcPts val="4000"/>
              </a:lnSpc>
            </a:pPr>
            <a:r>
              <a:rPr lang="en-US" sz="2800" dirty="0" smtClean="0"/>
              <a:t>Automatic Resource Management</a:t>
            </a:r>
          </a:p>
          <a:p>
            <a:pPr>
              <a:lnSpc>
                <a:spcPts val="4000"/>
              </a:lnSpc>
            </a:pPr>
            <a:r>
              <a:rPr lang="en-US" sz="2800" dirty="0" smtClean="0"/>
              <a:t>Automatic Quality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7599363" y="5492750"/>
            <a:ext cx="1544637" cy="1365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b="1">
              <a:solidFill>
                <a:srgbClr val="FFFFFF"/>
              </a:solidFill>
              <a:ea typeface="ＭＳ Ｐゴシック" pitchFamily="-112" charset="-128"/>
            </a:endParaRPr>
          </a:p>
        </p:txBody>
      </p:sp>
      <p:sp>
        <p:nvSpPr>
          <p:cNvPr id="42" name="Rounded Rectangle 41"/>
          <p:cNvSpPr/>
          <p:nvPr/>
        </p:nvSpPr>
        <p:spPr bwMode="auto">
          <a:xfrm>
            <a:off x="6096000" y="1219200"/>
            <a:ext cx="2693988" cy="5272088"/>
          </a:xfrm>
          <a:prstGeom prst="roundRect">
            <a:avLst/>
          </a:prstGeom>
          <a:solidFill>
            <a:schemeClr val="bg1"/>
          </a:solidFill>
          <a:ln w="12700" cap="flat" cmpd="sng" algn="ctr">
            <a:solidFill>
              <a:schemeClr val="bg2"/>
            </a:solidFill>
            <a:prstDash val="solid"/>
            <a:round/>
            <a:headEnd type="none" w="med" len="med"/>
            <a:tailEnd type="none" w="med" len="med"/>
          </a:ln>
          <a:effectLst>
            <a:outerShdw blurRad="50800" dist="38100" dir="2400000" algn="t" rotWithShape="0">
              <a:prstClr val="black">
                <a:alpha val="40000"/>
              </a:prstClr>
            </a:outerShdw>
          </a:effectLst>
        </p:spPr>
        <p:txBody>
          <a:bodyPr/>
          <a:lstStyle/>
          <a:p>
            <a:pPr>
              <a:defRPr/>
            </a:pPr>
            <a:endParaRPr lang="en-US">
              <a:latin typeface="Arial" pitchFamily="27" charset="0"/>
              <a:ea typeface="ヒラギノ角ゴ ProN W3" pitchFamily="27" charset="-128"/>
              <a:cs typeface="ヒラギノ角ゴ ProN W3" pitchFamily="27" charset="-128"/>
              <a:sym typeface="Arial" pitchFamily="27" charset="0"/>
            </a:endParaRPr>
          </a:p>
        </p:txBody>
      </p:sp>
      <p:sp>
        <p:nvSpPr>
          <p:cNvPr id="41" name="Rounded Rectangle 40"/>
          <p:cNvSpPr/>
          <p:nvPr/>
        </p:nvSpPr>
        <p:spPr bwMode="auto">
          <a:xfrm>
            <a:off x="3249613" y="1219200"/>
            <a:ext cx="2693987" cy="5272088"/>
          </a:xfrm>
          <a:prstGeom prst="roundRect">
            <a:avLst/>
          </a:prstGeom>
          <a:solidFill>
            <a:schemeClr val="bg1"/>
          </a:solidFill>
          <a:ln w="12700" cap="flat" cmpd="sng" algn="ctr">
            <a:solidFill>
              <a:schemeClr val="bg2"/>
            </a:solidFill>
            <a:prstDash val="solid"/>
            <a:round/>
            <a:headEnd type="none" w="med" len="med"/>
            <a:tailEnd type="none" w="med" len="med"/>
          </a:ln>
          <a:effectLst>
            <a:outerShdw blurRad="50800" dist="38100" dir="2400000" algn="t" rotWithShape="0">
              <a:prstClr val="black">
                <a:alpha val="40000"/>
              </a:prstClr>
            </a:outerShdw>
          </a:effectLst>
        </p:spPr>
        <p:txBody>
          <a:bodyPr/>
          <a:lstStyle/>
          <a:p>
            <a:pPr>
              <a:defRPr/>
            </a:pPr>
            <a:endParaRPr lang="en-US">
              <a:latin typeface="Arial" pitchFamily="27" charset="0"/>
              <a:ea typeface="ヒラギノ角ゴ ProN W3" pitchFamily="27" charset="-128"/>
              <a:cs typeface="ヒラギノ角ゴ ProN W3" pitchFamily="27" charset="-128"/>
              <a:sym typeface="Arial" pitchFamily="27" charset="0"/>
            </a:endParaRPr>
          </a:p>
        </p:txBody>
      </p:sp>
      <p:sp>
        <p:nvSpPr>
          <p:cNvPr id="40" name="Rounded Rectangle 39"/>
          <p:cNvSpPr/>
          <p:nvPr/>
        </p:nvSpPr>
        <p:spPr bwMode="auto">
          <a:xfrm>
            <a:off x="354013" y="1231900"/>
            <a:ext cx="2693987" cy="5272088"/>
          </a:xfrm>
          <a:prstGeom prst="roundRect">
            <a:avLst/>
          </a:prstGeom>
          <a:solidFill>
            <a:schemeClr val="bg1"/>
          </a:solidFill>
          <a:ln w="12700" cap="flat" cmpd="sng" algn="ctr">
            <a:solidFill>
              <a:schemeClr val="bg2"/>
            </a:solidFill>
            <a:prstDash val="solid"/>
            <a:round/>
            <a:headEnd type="none" w="med" len="med"/>
            <a:tailEnd type="none" w="med" len="med"/>
          </a:ln>
          <a:effectLst>
            <a:outerShdw blurRad="50800" dist="38100" dir="2400000" algn="t" rotWithShape="0">
              <a:prstClr val="black">
                <a:alpha val="40000"/>
              </a:prstClr>
            </a:outerShdw>
          </a:effectLst>
        </p:spPr>
        <p:txBody>
          <a:bodyPr/>
          <a:lstStyle/>
          <a:p>
            <a:pPr>
              <a:defRPr/>
            </a:pPr>
            <a:endParaRPr lang="en-US">
              <a:latin typeface="Arial" pitchFamily="27" charset="0"/>
              <a:ea typeface="ヒラギノ角ゴ ProN W3" pitchFamily="27" charset="-128"/>
              <a:cs typeface="ヒラギノ角ゴ ProN W3" pitchFamily="27" charset="-128"/>
              <a:sym typeface="Arial" pitchFamily="27" charset="0"/>
            </a:endParaRPr>
          </a:p>
        </p:txBody>
      </p:sp>
      <p:sp>
        <p:nvSpPr>
          <p:cNvPr id="16390" name="Rectangle 4"/>
          <p:cNvSpPr>
            <a:spLocks noGrp="1" noChangeArrowheads="1"/>
          </p:cNvSpPr>
          <p:nvPr>
            <p:ph type="title" idx="4294967295"/>
          </p:nvPr>
        </p:nvSpPr>
        <p:spPr>
          <a:xfrm>
            <a:off x="457200" y="174625"/>
            <a:ext cx="8229600" cy="660400"/>
          </a:xfrm>
        </p:spPr>
        <p:txBody>
          <a:bodyPr/>
          <a:lstStyle/>
          <a:p>
            <a:pPr marL="1588" indent="-1588"/>
            <a:r>
              <a:rPr lang="en-US" smtClean="0">
                <a:sym typeface="Myriad Pro Semibold"/>
              </a:rPr>
              <a:t>Sharing Relational Data Structures is Hard</a:t>
            </a:r>
          </a:p>
        </p:txBody>
      </p:sp>
      <p:sp>
        <p:nvSpPr>
          <p:cNvPr id="16391" name="Rectangle 5"/>
          <p:cNvSpPr>
            <a:spLocks/>
          </p:cNvSpPr>
          <p:nvPr/>
        </p:nvSpPr>
        <p:spPr bwMode="auto">
          <a:xfrm>
            <a:off x="438150" y="1447800"/>
            <a:ext cx="2590800" cy="447675"/>
          </a:xfrm>
          <a:prstGeom prst="rect">
            <a:avLst/>
          </a:prstGeom>
          <a:noFill/>
          <a:ln w="12700">
            <a:noFill/>
            <a:miter lim="800000"/>
            <a:headEnd/>
            <a:tailEnd/>
          </a:ln>
        </p:spPr>
        <p:txBody>
          <a:bodyPr lIns="0" tIns="0" rIns="0" bIns="0"/>
          <a:lstStyle/>
          <a:p>
            <a:pPr algn="ctr"/>
            <a:r>
              <a:rPr lang="en-US" sz="2000" b="1">
                <a:solidFill>
                  <a:srgbClr val="C00000"/>
                </a:solidFill>
                <a:sym typeface="Myriad Pro Semibold"/>
              </a:rPr>
              <a:t>Your Definitions</a:t>
            </a:r>
          </a:p>
        </p:txBody>
      </p:sp>
      <p:grpSp>
        <p:nvGrpSpPr>
          <p:cNvPr id="16392" name="Group 8"/>
          <p:cNvGrpSpPr>
            <a:grpSpLocks/>
          </p:cNvGrpSpPr>
          <p:nvPr/>
        </p:nvGrpSpPr>
        <p:grpSpPr bwMode="auto">
          <a:xfrm>
            <a:off x="3744913" y="2747963"/>
            <a:ext cx="1558925" cy="2170112"/>
            <a:chOff x="0" y="0"/>
            <a:chExt cx="1270" cy="1674"/>
          </a:xfrm>
        </p:grpSpPr>
        <p:pic>
          <p:nvPicPr>
            <p:cNvPr id="16423" name="Picture 9"/>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6424" name="Picture 10"/>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6393" name="Group 12"/>
          <p:cNvGrpSpPr>
            <a:grpSpLocks/>
          </p:cNvGrpSpPr>
          <p:nvPr/>
        </p:nvGrpSpPr>
        <p:grpSpPr bwMode="auto">
          <a:xfrm>
            <a:off x="3876675" y="2871788"/>
            <a:ext cx="1557338" cy="2171700"/>
            <a:chOff x="0" y="0"/>
            <a:chExt cx="1270" cy="1674"/>
          </a:xfrm>
        </p:grpSpPr>
        <p:pic>
          <p:nvPicPr>
            <p:cNvPr id="16421" name="Picture 13"/>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6422" name="Picture 14"/>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6394" name="Group 15"/>
          <p:cNvGrpSpPr>
            <a:grpSpLocks/>
          </p:cNvGrpSpPr>
          <p:nvPr/>
        </p:nvGrpSpPr>
        <p:grpSpPr bwMode="auto">
          <a:xfrm>
            <a:off x="3986213" y="2992438"/>
            <a:ext cx="1509712" cy="2181225"/>
            <a:chOff x="-2" y="-4"/>
            <a:chExt cx="1231" cy="1682"/>
          </a:xfrm>
        </p:grpSpPr>
        <p:pic>
          <p:nvPicPr>
            <p:cNvPr id="16419" name="Picture 16"/>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6420" name="Picture 17"/>
            <p:cNvPicPr>
              <a:picLocks noChangeArrowheads="1"/>
            </p:cNvPicPr>
            <p:nvPr/>
          </p:nvPicPr>
          <p:blipFill>
            <a:blip r:embed="rId4"/>
            <a:srcRect/>
            <a:stretch>
              <a:fillRect/>
            </a:stretch>
          </p:blipFill>
          <p:spPr bwMode="auto">
            <a:xfrm>
              <a:off x="-1" y="838"/>
              <a:ext cx="1230" cy="840"/>
            </a:xfrm>
            <a:prstGeom prst="rect">
              <a:avLst/>
            </a:prstGeom>
            <a:noFill/>
            <a:ln w="12700">
              <a:noFill/>
              <a:miter lim="800000"/>
              <a:headEnd/>
              <a:tailEnd/>
            </a:ln>
          </p:spPr>
        </p:pic>
      </p:grpSp>
      <p:sp>
        <p:nvSpPr>
          <p:cNvPr id="16395" name="TextBox 22"/>
          <p:cNvSpPr txBox="1">
            <a:spLocks noChangeArrowheads="1"/>
          </p:cNvSpPr>
          <p:nvPr/>
        </p:nvSpPr>
        <p:spPr bwMode="auto">
          <a:xfrm>
            <a:off x="6573838" y="1905000"/>
            <a:ext cx="1503362" cy="292100"/>
          </a:xfrm>
          <a:prstGeom prst="rect">
            <a:avLst/>
          </a:prstGeom>
          <a:solidFill>
            <a:srgbClr val="E6E6E6"/>
          </a:solidFill>
          <a:ln w="9525">
            <a:noFill/>
            <a:miter lim="800000"/>
            <a:headEnd/>
            <a:tailEnd/>
          </a:ln>
        </p:spPr>
        <p:txBody>
          <a:bodyPr>
            <a:spAutoFit/>
          </a:bodyPr>
          <a:lstStyle/>
          <a:p>
            <a:r>
              <a:rPr lang="en-US" sz="1300" b="1" u="sng">
                <a:latin typeface="Myriad Pro" pitchFamily="34" charset="0"/>
              </a:rPr>
              <a:t>Indexes</a:t>
            </a:r>
          </a:p>
        </p:txBody>
      </p:sp>
      <p:sp>
        <p:nvSpPr>
          <p:cNvPr id="16396" name="TextBox 23"/>
          <p:cNvSpPr txBox="1">
            <a:spLocks noChangeArrowheads="1"/>
          </p:cNvSpPr>
          <p:nvPr/>
        </p:nvSpPr>
        <p:spPr bwMode="auto">
          <a:xfrm>
            <a:off x="6553200" y="2216150"/>
            <a:ext cx="1676400" cy="461963"/>
          </a:xfrm>
          <a:prstGeom prst="rect">
            <a:avLst/>
          </a:prstGeom>
          <a:noFill/>
          <a:ln w="9525">
            <a:noFill/>
            <a:miter lim="800000"/>
            <a:headEnd/>
            <a:tailEnd/>
          </a:ln>
        </p:spPr>
        <p:txBody>
          <a:bodyPr>
            <a:spAutoFit/>
          </a:bodyPr>
          <a:lstStyle/>
          <a:p>
            <a:r>
              <a:rPr lang="en-US" b="1">
                <a:latin typeface="Myriad Pro" pitchFamily="34" charset="0"/>
              </a:rPr>
              <a:t>Pivot table for non-unique indexes</a:t>
            </a:r>
          </a:p>
        </p:txBody>
      </p:sp>
      <p:sp>
        <p:nvSpPr>
          <p:cNvPr id="16397" name="Rectangle 25"/>
          <p:cNvSpPr>
            <a:spLocks noChangeArrowheads="1"/>
          </p:cNvSpPr>
          <p:nvPr/>
        </p:nvSpPr>
        <p:spPr bwMode="auto">
          <a:xfrm>
            <a:off x="6567488" y="2867025"/>
            <a:ext cx="1498600" cy="768350"/>
          </a:xfrm>
          <a:prstGeom prst="rect">
            <a:avLst/>
          </a:prstGeom>
          <a:solidFill>
            <a:schemeClr val="bg1"/>
          </a:solidFill>
          <a:ln w="9525">
            <a:solidFill>
              <a:schemeClr val="tx1"/>
            </a:solidFill>
            <a:round/>
            <a:headEnd/>
            <a:tailEnd/>
          </a:ln>
        </p:spPr>
        <p:txBody>
          <a:bodyPr/>
          <a:lstStyle/>
          <a:p>
            <a:endParaRPr lang="en-US" sz="1300" b="1">
              <a:latin typeface="Myriad Pro" pitchFamily="34" charset="0"/>
            </a:endParaRPr>
          </a:p>
        </p:txBody>
      </p:sp>
      <p:sp>
        <p:nvSpPr>
          <p:cNvPr id="16398" name="TextBox 26"/>
          <p:cNvSpPr txBox="1">
            <a:spLocks noChangeArrowheads="1"/>
          </p:cNvSpPr>
          <p:nvPr/>
        </p:nvSpPr>
        <p:spPr bwMode="auto">
          <a:xfrm>
            <a:off x="6573838" y="2873375"/>
            <a:ext cx="1476375" cy="274638"/>
          </a:xfrm>
          <a:prstGeom prst="rect">
            <a:avLst/>
          </a:prstGeom>
          <a:solidFill>
            <a:srgbClr val="E6E6E6"/>
          </a:solidFill>
          <a:ln w="9525">
            <a:noFill/>
            <a:miter lim="800000"/>
            <a:headEnd/>
            <a:tailEnd/>
          </a:ln>
        </p:spPr>
        <p:txBody>
          <a:bodyPr>
            <a:spAutoFit/>
          </a:bodyPr>
          <a:lstStyle/>
          <a:p>
            <a:r>
              <a:rPr lang="en-US" sz="1300" b="1" u="sng">
                <a:latin typeface="Myriad Pro" pitchFamily="34" charset="0"/>
              </a:rPr>
              <a:t>UniqueFields</a:t>
            </a:r>
          </a:p>
        </p:txBody>
      </p:sp>
      <p:sp>
        <p:nvSpPr>
          <p:cNvPr id="16399" name="TextBox 27"/>
          <p:cNvSpPr txBox="1">
            <a:spLocks noChangeArrowheads="1"/>
          </p:cNvSpPr>
          <p:nvPr/>
        </p:nvSpPr>
        <p:spPr bwMode="auto">
          <a:xfrm>
            <a:off x="6573838" y="3108325"/>
            <a:ext cx="1470025" cy="461963"/>
          </a:xfrm>
          <a:prstGeom prst="rect">
            <a:avLst/>
          </a:prstGeom>
          <a:noFill/>
          <a:ln w="9525">
            <a:noFill/>
            <a:miter lim="800000"/>
            <a:headEnd/>
            <a:tailEnd/>
          </a:ln>
        </p:spPr>
        <p:txBody>
          <a:bodyPr>
            <a:spAutoFit/>
          </a:bodyPr>
          <a:lstStyle/>
          <a:p>
            <a:r>
              <a:rPr lang="en-US" b="1">
                <a:latin typeface="Myriad Pro" pitchFamily="34" charset="0"/>
              </a:rPr>
              <a:t>Pivot table for unique indexes</a:t>
            </a:r>
          </a:p>
        </p:txBody>
      </p:sp>
      <p:sp>
        <p:nvSpPr>
          <p:cNvPr id="16400" name="Rectangle 29"/>
          <p:cNvSpPr>
            <a:spLocks noChangeArrowheads="1"/>
          </p:cNvSpPr>
          <p:nvPr/>
        </p:nvSpPr>
        <p:spPr bwMode="auto">
          <a:xfrm>
            <a:off x="6567488" y="3702050"/>
            <a:ext cx="1498600" cy="766763"/>
          </a:xfrm>
          <a:prstGeom prst="rect">
            <a:avLst/>
          </a:prstGeom>
          <a:solidFill>
            <a:schemeClr val="bg1"/>
          </a:solidFill>
          <a:ln w="9525">
            <a:solidFill>
              <a:schemeClr val="tx1"/>
            </a:solidFill>
            <a:round/>
            <a:headEnd/>
            <a:tailEnd/>
          </a:ln>
        </p:spPr>
        <p:txBody>
          <a:bodyPr/>
          <a:lstStyle/>
          <a:p>
            <a:endParaRPr lang="en-US" sz="1300" b="1">
              <a:latin typeface="Myriad Pro" pitchFamily="34" charset="0"/>
            </a:endParaRPr>
          </a:p>
        </p:txBody>
      </p:sp>
      <p:sp>
        <p:nvSpPr>
          <p:cNvPr id="16401" name="TextBox 30"/>
          <p:cNvSpPr txBox="1">
            <a:spLocks noChangeArrowheads="1"/>
          </p:cNvSpPr>
          <p:nvPr/>
        </p:nvSpPr>
        <p:spPr bwMode="auto">
          <a:xfrm>
            <a:off x="6573838" y="3706813"/>
            <a:ext cx="1476375" cy="274637"/>
          </a:xfrm>
          <a:prstGeom prst="rect">
            <a:avLst/>
          </a:prstGeom>
          <a:solidFill>
            <a:srgbClr val="E6E6E6"/>
          </a:solidFill>
          <a:ln w="9525">
            <a:noFill/>
            <a:miter lim="800000"/>
            <a:headEnd/>
            <a:tailEnd/>
          </a:ln>
        </p:spPr>
        <p:txBody>
          <a:bodyPr>
            <a:spAutoFit/>
          </a:bodyPr>
          <a:lstStyle/>
          <a:p>
            <a:r>
              <a:rPr lang="en-US" sz="1300" b="1" u="sng">
                <a:latin typeface="Myriad Pro" pitchFamily="34" charset="0"/>
              </a:rPr>
              <a:t>Relationships</a:t>
            </a:r>
          </a:p>
        </p:txBody>
      </p:sp>
      <p:sp>
        <p:nvSpPr>
          <p:cNvPr id="16402" name="TextBox 31"/>
          <p:cNvSpPr txBox="1">
            <a:spLocks noChangeArrowheads="1"/>
          </p:cNvSpPr>
          <p:nvPr/>
        </p:nvSpPr>
        <p:spPr bwMode="auto">
          <a:xfrm>
            <a:off x="6575425" y="3921125"/>
            <a:ext cx="1470025" cy="461963"/>
          </a:xfrm>
          <a:prstGeom prst="rect">
            <a:avLst/>
          </a:prstGeom>
          <a:noFill/>
          <a:ln w="9525">
            <a:noFill/>
            <a:miter lim="800000"/>
            <a:headEnd/>
            <a:tailEnd/>
          </a:ln>
        </p:spPr>
        <p:txBody>
          <a:bodyPr>
            <a:spAutoFit/>
          </a:bodyPr>
          <a:lstStyle/>
          <a:p>
            <a:r>
              <a:rPr lang="en-US" b="1">
                <a:latin typeface="Myriad Pro" pitchFamily="34" charset="0"/>
              </a:rPr>
              <a:t>Pivot table for foreign keys</a:t>
            </a:r>
          </a:p>
        </p:txBody>
      </p:sp>
      <p:sp>
        <p:nvSpPr>
          <p:cNvPr id="16403" name="Rectangle 34"/>
          <p:cNvSpPr>
            <a:spLocks noChangeArrowheads="1"/>
          </p:cNvSpPr>
          <p:nvPr/>
        </p:nvSpPr>
        <p:spPr bwMode="auto">
          <a:xfrm>
            <a:off x="6567488" y="4541838"/>
            <a:ext cx="1498600" cy="768350"/>
          </a:xfrm>
          <a:prstGeom prst="rect">
            <a:avLst/>
          </a:prstGeom>
          <a:solidFill>
            <a:schemeClr val="bg1"/>
          </a:solidFill>
          <a:ln w="9525">
            <a:solidFill>
              <a:schemeClr val="tx1"/>
            </a:solidFill>
            <a:round/>
            <a:headEnd/>
            <a:tailEnd/>
          </a:ln>
        </p:spPr>
        <p:txBody>
          <a:bodyPr/>
          <a:lstStyle/>
          <a:p>
            <a:endParaRPr lang="en-US" sz="1300" b="1">
              <a:latin typeface="Myriad Pro" pitchFamily="34" charset="0"/>
            </a:endParaRPr>
          </a:p>
        </p:txBody>
      </p:sp>
      <p:sp>
        <p:nvSpPr>
          <p:cNvPr id="16404" name="TextBox 35"/>
          <p:cNvSpPr txBox="1">
            <a:spLocks noChangeArrowheads="1"/>
          </p:cNvSpPr>
          <p:nvPr/>
        </p:nvSpPr>
        <p:spPr bwMode="auto">
          <a:xfrm>
            <a:off x="6573838" y="4546600"/>
            <a:ext cx="1476375" cy="274638"/>
          </a:xfrm>
          <a:prstGeom prst="rect">
            <a:avLst/>
          </a:prstGeom>
          <a:solidFill>
            <a:srgbClr val="E6E6E6"/>
          </a:solidFill>
          <a:ln w="9525">
            <a:noFill/>
            <a:miter lim="800000"/>
            <a:headEnd/>
            <a:tailEnd/>
          </a:ln>
        </p:spPr>
        <p:txBody>
          <a:bodyPr>
            <a:spAutoFit/>
          </a:bodyPr>
          <a:lstStyle/>
          <a:p>
            <a:r>
              <a:rPr lang="en-US" sz="1300" b="1" u="sng">
                <a:latin typeface="Myriad Pro" pitchFamily="34" charset="0"/>
              </a:rPr>
              <a:t>MRUIndex</a:t>
            </a:r>
          </a:p>
        </p:txBody>
      </p:sp>
      <p:sp>
        <p:nvSpPr>
          <p:cNvPr id="16405" name="TextBox 36"/>
          <p:cNvSpPr txBox="1">
            <a:spLocks noChangeArrowheads="1"/>
          </p:cNvSpPr>
          <p:nvPr/>
        </p:nvSpPr>
        <p:spPr bwMode="auto">
          <a:xfrm>
            <a:off x="6497638" y="4787900"/>
            <a:ext cx="1644650" cy="461963"/>
          </a:xfrm>
          <a:prstGeom prst="rect">
            <a:avLst/>
          </a:prstGeom>
          <a:noFill/>
          <a:ln w="9525">
            <a:noFill/>
            <a:miter lim="800000"/>
            <a:headEnd/>
            <a:tailEnd/>
          </a:ln>
        </p:spPr>
        <p:txBody>
          <a:bodyPr>
            <a:spAutoFit/>
          </a:bodyPr>
          <a:lstStyle/>
          <a:p>
            <a:r>
              <a:rPr lang="en-US" b="1">
                <a:latin typeface="Myriad Pro" pitchFamily="34" charset="0"/>
              </a:rPr>
              <a:t>Pivot table for most-recently-used</a:t>
            </a:r>
          </a:p>
        </p:txBody>
      </p:sp>
      <p:sp>
        <p:nvSpPr>
          <p:cNvPr id="16406" name="Rectangle 38"/>
          <p:cNvSpPr>
            <a:spLocks noChangeArrowheads="1"/>
          </p:cNvSpPr>
          <p:nvPr/>
        </p:nvSpPr>
        <p:spPr bwMode="auto">
          <a:xfrm>
            <a:off x="6567488" y="5372100"/>
            <a:ext cx="1498600" cy="768350"/>
          </a:xfrm>
          <a:prstGeom prst="rect">
            <a:avLst/>
          </a:prstGeom>
          <a:solidFill>
            <a:schemeClr val="bg1"/>
          </a:solidFill>
          <a:ln w="9525">
            <a:solidFill>
              <a:schemeClr val="tx1"/>
            </a:solidFill>
            <a:round/>
            <a:headEnd/>
            <a:tailEnd/>
          </a:ln>
        </p:spPr>
        <p:txBody>
          <a:bodyPr/>
          <a:lstStyle/>
          <a:p>
            <a:endParaRPr lang="en-US" sz="1300" b="1">
              <a:latin typeface="Myriad Pro" pitchFamily="34" charset="0"/>
            </a:endParaRPr>
          </a:p>
        </p:txBody>
      </p:sp>
      <p:sp>
        <p:nvSpPr>
          <p:cNvPr id="16407" name="TextBox 39"/>
          <p:cNvSpPr txBox="1">
            <a:spLocks noChangeArrowheads="1"/>
          </p:cNvSpPr>
          <p:nvPr/>
        </p:nvSpPr>
        <p:spPr bwMode="auto">
          <a:xfrm>
            <a:off x="6573838" y="5378450"/>
            <a:ext cx="1476375" cy="274638"/>
          </a:xfrm>
          <a:prstGeom prst="rect">
            <a:avLst/>
          </a:prstGeom>
          <a:solidFill>
            <a:srgbClr val="E6E6E6"/>
          </a:solidFill>
          <a:ln w="9525">
            <a:noFill/>
            <a:miter lim="800000"/>
            <a:headEnd/>
            <a:tailEnd/>
          </a:ln>
        </p:spPr>
        <p:txBody>
          <a:bodyPr>
            <a:spAutoFit/>
          </a:bodyPr>
          <a:lstStyle/>
          <a:p>
            <a:r>
              <a:rPr lang="en-US" sz="1300" b="1" u="sng">
                <a:latin typeface="Myriad Pro" pitchFamily="34" charset="0"/>
              </a:rPr>
              <a:t>FallBackIndex</a:t>
            </a:r>
          </a:p>
        </p:txBody>
      </p:sp>
      <p:sp>
        <p:nvSpPr>
          <p:cNvPr id="16408" name="TextBox 40"/>
          <p:cNvSpPr txBox="1">
            <a:spLocks noChangeArrowheads="1"/>
          </p:cNvSpPr>
          <p:nvPr/>
        </p:nvSpPr>
        <p:spPr bwMode="auto">
          <a:xfrm>
            <a:off x="6592888" y="5624513"/>
            <a:ext cx="1468437" cy="461962"/>
          </a:xfrm>
          <a:prstGeom prst="rect">
            <a:avLst/>
          </a:prstGeom>
          <a:noFill/>
          <a:ln w="9525">
            <a:noFill/>
            <a:miter lim="800000"/>
            <a:headEnd/>
            <a:tailEnd/>
          </a:ln>
        </p:spPr>
        <p:txBody>
          <a:bodyPr>
            <a:spAutoFit/>
          </a:bodyPr>
          <a:lstStyle/>
          <a:p>
            <a:r>
              <a:rPr lang="en-US" b="1">
                <a:latin typeface="Myriad Pro" pitchFamily="34" charset="0"/>
              </a:rPr>
              <a:t>Pivot table for Name field index</a:t>
            </a:r>
          </a:p>
        </p:txBody>
      </p:sp>
      <p:sp>
        <p:nvSpPr>
          <p:cNvPr id="16409" name="TextBox 69"/>
          <p:cNvSpPr txBox="1">
            <a:spLocks noChangeArrowheads="1"/>
          </p:cNvSpPr>
          <p:nvPr/>
        </p:nvSpPr>
        <p:spPr bwMode="auto">
          <a:xfrm>
            <a:off x="6618288" y="6164263"/>
            <a:ext cx="1371600" cy="307975"/>
          </a:xfrm>
          <a:prstGeom prst="rect">
            <a:avLst/>
          </a:prstGeom>
          <a:noFill/>
          <a:ln w="9525">
            <a:noFill/>
            <a:miter lim="800000"/>
            <a:headEnd/>
            <a:tailEnd/>
          </a:ln>
        </p:spPr>
        <p:txBody>
          <a:bodyPr>
            <a:spAutoFit/>
          </a:bodyPr>
          <a:lstStyle/>
          <a:p>
            <a:r>
              <a:rPr lang="en-US" sz="1400" b="1">
                <a:latin typeface="Myriad Pro" pitchFamily="34" charset="0"/>
              </a:rPr>
              <a:t>…others… </a:t>
            </a:r>
          </a:p>
        </p:txBody>
      </p:sp>
      <p:pic>
        <p:nvPicPr>
          <p:cNvPr id="16410" name="Picture 2"/>
          <p:cNvPicPr>
            <a:picLocks noChangeAspect="1" noChangeArrowheads="1"/>
          </p:cNvPicPr>
          <p:nvPr/>
        </p:nvPicPr>
        <p:blipFill>
          <a:blip r:embed="rId5"/>
          <a:srcRect/>
          <a:stretch>
            <a:fillRect/>
          </a:stretch>
        </p:blipFill>
        <p:spPr bwMode="auto">
          <a:xfrm>
            <a:off x="1830388" y="4468813"/>
            <a:ext cx="509587" cy="1306512"/>
          </a:xfrm>
          <a:prstGeom prst="rect">
            <a:avLst/>
          </a:prstGeom>
          <a:noFill/>
          <a:ln w="12700">
            <a:noFill/>
            <a:miter lim="800000"/>
            <a:headEnd/>
            <a:tailEnd/>
          </a:ln>
        </p:spPr>
      </p:pic>
      <p:pic>
        <p:nvPicPr>
          <p:cNvPr id="16411" name="Picture 40" descr="pokerchips.jpg"/>
          <p:cNvPicPr>
            <a:picLocks noChangeAspect="1"/>
          </p:cNvPicPr>
          <p:nvPr/>
        </p:nvPicPr>
        <p:blipFill>
          <a:blip r:embed="rId6"/>
          <a:srcRect/>
          <a:stretch>
            <a:fillRect/>
          </a:stretch>
        </p:blipFill>
        <p:spPr bwMode="auto">
          <a:xfrm>
            <a:off x="515938" y="2843213"/>
            <a:ext cx="965200" cy="1444625"/>
          </a:xfrm>
          <a:prstGeom prst="rect">
            <a:avLst/>
          </a:prstGeom>
          <a:noFill/>
          <a:ln w="9525">
            <a:noFill/>
            <a:miter lim="800000"/>
            <a:headEnd/>
            <a:tailEnd/>
          </a:ln>
        </p:spPr>
      </p:pic>
      <p:sp>
        <p:nvSpPr>
          <p:cNvPr id="16412" name="TextBox 42"/>
          <p:cNvSpPr txBox="1">
            <a:spLocks noChangeArrowheads="1"/>
          </p:cNvSpPr>
          <p:nvPr/>
        </p:nvSpPr>
        <p:spPr bwMode="auto">
          <a:xfrm>
            <a:off x="457200" y="4154488"/>
            <a:ext cx="1054100" cy="488950"/>
          </a:xfrm>
          <a:prstGeom prst="rect">
            <a:avLst/>
          </a:prstGeom>
          <a:noFill/>
          <a:ln w="9525">
            <a:noFill/>
            <a:miter lim="800000"/>
            <a:headEnd/>
            <a:tailEnd/>
          </a:ln>
        </p:spPr>
        <p:txBody>
          <a:bodyPr>
            <a:spAutoFit/>
          </a:bodyPr>
          <a:lstStyle/>
          <a:p>
            <a:pPr algn="ctr"/>
            <a:r>
              <a:rPr lang="en-US" sz="1300" b="1"/>
              <a:t>Harrah’s Data</a:t>
            </a:r>
          </a:p>
        </p:txBody>
      </p:sp>
      <p:sp>
        <p:nvSpPr>
          <p:cNvPr id="16413" name="TextBox 44"/>
          <p:cNvSpPr txBox="1">
            <a:spLocks noChangeArrowheads="1"/>
          </p:cNvSpPr>
          <p:nvPr/>
        </p:nvSpPr>
        <p:spPr bwMode="auto">
          <a:xfrm>
            <a:off x="1423988" y="5732463"/>
            <a:ext cx="1254125" cy="492125"/>
          </a:xfrm>
          <a:prstGeom prst="rect">
            <a:avLst/>
          </a:prstGeom>
          <a:noFill/>
          <a:ln w="9525">
            <a:noFill/>
            <a:miter lim="800000"/>
            <a:headEnd/>
            <a:tailEnd/>
          </a:ln>
        </p:spPr>
        <p:txBody>
          <a:bodyPr>
            <a:spAutoFit/>
          </a:bodyPr>
          <a:lstStyle/>
          <a:p>
            <a:pPr algn="ctr"/>
            <a:r>
              <a:rPr lang="en-US" sz="1300" b="1"/>
              <a:t>Your Rep’s Data</a:t>
            </a:r>
          </a:p>
        </p:txBody>
      </p:sp>
      <p:pic>
        <p:nvPicPr>
          <p:cNvPr id="16414" name="Picture 45"/>
          <p:cNvPicPr>
            <a:picLocks noChangeAspect="1"/>
          </p:cNvPicPr>
          <p:nvPr/>
        </p:nvPicPr>
        <p:blipFill>
          <a:blip r:embed="rId7"/>
          <a:srcRect/>
          <a:stretch>
            <a:fillRect/>
          </a:stretch>
        </p:blipFill>
        <p:spPr bwMode="auto">
          <a:xfrm>
            <a:off x="1646238" y="2214563"/>
            <a:ext cx="1193800" cy="1193800"/>
          </a:xfrm>
          <a:prstGeom prst="rect">
            <a:avLst/>
          </a:prstGeom>
          <a:noFill/>
          <a:ln w="9525">
            <a:noFill/>
            <a:miter lim="800000"/>
            <a:headEnd/>
            <a:tailEnd/>
          </a:ln>
        </p:spPr>
      </p:pic>
      <p:sp>
        <p:nvSpPr>
          <p:cNvPr id="16415" name="TextBox 43"/>
          <p:cNvSpPr txBox="1">
            <a:spLocks noChangeArrowheads="1"/>
          </p:cNvSpPr>
          <p:nvPr/>
        </p:nvSpPr>
        <p:spPr bwMode="auto">
          <a:xfrm>
            <a:off x="1600200" y="3263900"/>
            <a:ext cx="1284288" cy="492125"/>
          </a:xfrm>
          <a:prstGeom prst="rect">
            <a:avLst/>
          </a:prstGeom>
          <a:noFill/>
          <a:ln w="9525">
            <a:noFill/>
            <a:miter lim="800000"/>
            <a:headEnd/>
            <a:tailEnd/>
          </a:ln>
        </p:spPr>
        <p:txBody>
          <a:bodyPr>
            <a:spAutoFit/>
          </a:bodyPr>
          <a:lstStyle/>
          <a:p>
            <a:pPr algn="ctr"/>
            <a:r>
              <a:rPr lang="en-US" sz="1300" b="1"/>
              <a:t>Dell’s Products</a:t>
            </a:r>
          </a:p>
        </p:txBody>
      </p:sp>
      <p:sp>
        <p:nvSpPr>
          <p:cNvPr id="16416" name="Rectangle 21"/>
          <p:cNvSpPr>
            <a:spLocks noChangeArrowheads="1"/>
          </p:cNvSpPr>
          <p:nvPr/>
        </p:nvSpPr>
        <p:spPr bwMode="auto">
          <a:xfrm>
            <a:off x="6567488" y="1905000"/>
            <a:ext cx="1509712" cy="790575"/>
          </a:xfrm>
          <a:prstGeom prst="rect">
            <a:avLst/>
          </a:prstGeom>
          <a:noFill/>
          <a:ln w="9525">
            <a:solidFill>
              <a:schemeClr val="tx1"/>
            </a:solidFill>
            <a:round/>
            <a:headEnd/>
            <a:tailEnd/>
          </a:ln>
        </p:spPr>
        <p:txBody>
          <a:bodyPr/>
          <a:lstStyle/>
          <a:p>
            <a:endParaRPr lang="en-US" sz="1300" b="1">
              <a:latin typeface="Myriad Pro" pitchFamily="34" charset="0"/>
            </a:endParaRPr>
          </a:p>
        </p:txBody>
      </p:sp>
      <p:sp>
        <p:nvSpPr>
          <p:cNvPr id="16417" name="Rectangle 5"/>
          <p:cNvSpPr>
            <a:spLocks/>
          </p:cNvSpPr>
          <p:nvPr/>
        </p:nvSpPr>
        <p:spPr bwMode="auto">
          <a:xfrm>
            <a:off x="3352800" y="1447800"/>
            <a:ext cx="2590800" cy="523875"/>
          </a:xfrm>
          <a:prstGeom prst="rect">
            <a:avLst/>
          </a:prstGeom>
          <a:noFill/>
          <a:ln w="12700">
            <a:noFill/>
            <a:miter lim="800000"/>
            <a:headEnd/>
            <a:tailEnd/>
          </a:ln>
        </p:spPr>
        <p:txBody>
          <a:bodyPr lIns="0" tIns="0" rIns="0" bIns="0"/>
          <a:lstStyle/>
          <a:p>
            <a:pPr algn="ctr"/>
            <a:r>
              <a:rPr lang="en-US" sz="2000" b="1">
                <a:solidFill>
                  <a:srgbClr val="C00000"/>
                </a:solidFill>
                <a:sym typeface="Myriad Pro Semibold"/>
              </a:rPr>
              <a:t>Your Data</a:t>
            </a:r>
          </a:p>
        </p:txBody>
      </p:sp>
      <p:sp>
        <p:nvSpPr>
          <p:cNvPr id="16418" name="Rectangle 5"/>
          <p:cNvSpPr>
            <a:spLocks/>
          </p:cNvSpPr>
          <p:nvPr/>
        </p:nvSpPr>
        <p:spPr bwMode="auto">
          <a:xfrm>
            <a:off x="6172200" y="1447800"/>
            <a:ext cx="2590800" cy="600075"/>
          </a:xfrm>
          <a:prstGeom prst="rect">
            <a:avLst/>
          </a:prstGeom>
          <a:noFill/>
          <a:ln w="12700">
            <a:noFill/>
            <a:miter lim="800000"/>
            <a:headEnd/>
            <a:tailEnd/>
          </a:ln>
        </p:spPr>
        <p:txBody>
          <a:bodyPr lIns="0" tIns="0" rIns="0" bIns="0"/>
          <a:lstStyle/>
          <a:p>
            <a:pPr algn="ctr"/>
            <a:r>
              <a:rPr lang="en-US" sz="2000" b="1">
                <a:solidFill>
                  <a:srgbClr val="C00000"/>
                </a:solidFill>
                <a:sym typeface="Myriad Pro Semibold"/>
              </a:rPr>
              <a:t>Your Optimizations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
          <p:cNvGrpSpPr>
            <a:grpSpLocks/>
          </p:cNvGrpSpPr>
          <p:nvPr/>
        </p:nvGrpSpPr>
        <p:grpSpPr bwMode="auto">
          <a:xfrm>
            <a:off x="304800" y="1524000"/>
            <a:ext cx="2017713" cy="2657475"/>
            <a:chOff x="0" y="0"/>
            <a:chExt cx="1270" cy="1674"/>
          </a:xfrm>
        </p:grpSpPr>
        <p:pic>
          <p:nvPicPr>
            <p:cNvPr id="17494" name="Picture 2"/>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7495" name="Picture 3"/>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7411" name="Group 4"/>
          <p:cNvGrpSpPr>
            <a:grpSpLocks/>
          </p:cNvGrpSpPr>
          <p:nvPr/>
        </p:nvGrpSpPr>
        <p:grpSpPr bwMode="auto">
          <a:xfrm>
            <a:off x="436563" y="1649413"/>
            <a:ext cx="2016125" cy="2657475"/>
            <a:chOff x="0" y="0"/>
            <a:chExt cx="1270" cy="1674"/>
          </a:xfrm>
        </p:grpSpPr>
        <p:pic>
          <p:nvPicPr>
            <p:cNvPr id="17492" name="Picture 5"/>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7493" name="Picture 6"/>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7412" name="Group 7"/>
          <p:cNvGrpSpPr>
            <a:grpSpLocks/>
          </p:cNvGrpSpPr>
          <p:nvPr/>
        </p:nvGrpSpPr>
        <p:grpSpPr bwMode="auto">
          <a:xfrm>
            <a:off x="563563" y="1776413"/>
            <a:ext cx="2016125" cy="2657475"/>
            <a:chOff x="0" y="0"/>
            <a:chExt cx="1270" cy="1674"/>
          </a:xfrm>
        </p:grpSpPr>
        <p:pic>
          <p:nvPicPr>
            <p:cNvPr id="17490" name="Picture 8"/>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7491" name="Picture 9"/>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7413" name="Group 10"/>
          <p:cNvGrpSpPr>
            <a:grpSpLocks/>
          </p:cNvGrpSpPr>
          <p:nvPr/>
        </p:nvGrpSpPr>
        <p:grpSpPr bwMode="auto">
          <a:xfrm>
            <a:off x="436563" y="1649413"/>
            <a:ext cx="2016125" cy="2657475"/>
            <a:chOff x="0" y="0"/>
            <a:chExt cx="1270" cy="1674"/>
          </a:xfrm>
        </p:grpSpPr>
        <p:pic>
          <p:nvPicPr>
            <p:cNvPr id="17488" name="Picture 11"/>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7489" name="Picture 12"/>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7414" name="Group 13"/>
          <p:cNvGrpSpPr>
            <a:grpSpLocks/>
          </p:cNvGrpSpPr>
          <p:nvPr/>
        </p:nvGrpSpPr>
        <p:grpSpPr bwMode="auto">
          <a:xfrm>
            <a:off x="563563" y="1776413"/>
            <a:ext cx="2016125" cy="2657475"/>
            <a:chOff x="0" y="0"/>
            <a:chExt cx="1270" cy="1674"/>
          </a:xfrm>
        </p:grpSpPr>
        <p:pic>
          <p:nvPicPr>
            <p:cNvPr id="17486" name="Picture 14"/>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7487" name="Picture 15"/>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7415" name="Group 16"/>
          <p:cNvGrpSpPr>
            <a:grpSpLocks/>
          </p:cNvGrpSpPr>
          <p:nvPr/>
        </p:nvGrpSpPr>
        <p:grpSpPr bwMode="auto">
          <a:xfrm>
            <a:off x="690563" y="1903413"/>
            <a:ext cx="2016125" cy="2657475"/>
            <a:chOff x="0" y="0"/>
            <a:chExt cx="1270" cy="1674"/>
          </a:xfrm>
        </p:grpSpPr>
        <p:pic>
          <p:nvPicPr>
            <p:cNvPr id="17484" name="Picture 17"/>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7485" name="Picture 18"/>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7416" name="Group 19"/>
          <p:cNvGrpSpPr>
            <a:grpSpLocks/>
          </p:cNvGrpSpPr>
          <p:nvPr/>
        </p:nvGrpSpPr>
        <p:grpSpPr bwMode="auto">
          <a:xfrm>
            <a:off x="563563" y="1776413"/>
            <a:ext cx="2016125" cy="2657475"/>
            <a:chOff x="0" y="0"/>
            <a:chExt cx="1270" cy="1674"/>
          </a:xfrm>
        </p:grpSpPr>
        <p:pic>
          <p:nvPicPr>
            <p:cNvPr id="17482" name="Picture 20"/>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7483" name="Picture 21"/>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7417" name="Group 22"/>
          <p:cNvGrpSpPr>
            <a:grpSpLocks/>
          </p:cNvGrpSpPr>
          <p:nvPr/>
        </p:nvGrpSpPr>
        <p:grpSpPr bwMode="auto">
          <a:xfrm>
            <a:off x="690563" y="1903413"/>
            <a:ext cx="2016125" cy="2657475"/>
            <a:chOff x="0" y="0"/>
            <a:chExt cx="1270" cy="1674"/>
          </a:xfrm>
        </p:grpSpPr>
        <p:pic>
          <p:nvPicPr>
            <p:cNvPr id="17480" name="Picture 23"/>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7481" name="Picture 24"/>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7418" name="Group 25"/>
          <p:cNvGrpSpPr>
            <a:grpSpLocks/>
          </p:cNvGrpSpPr>
          <p:nvPr/>
        </p:nvGrpSpPr>
        <p:grpSpPr bwMode="auto">
          <a:xfrm>
            <a:off x="817563" y="2030413"/>
            <a:ext cx="2016125" cy="2657475"/>
            <a:chOff x="0" y="0"/>
            <a:chExt cx="1270" cy="1674"/>
          </a:xfrm>
        </p:grpSpPr>
        <p:pic>
          <p:nvPicPr>
            <p:cNvPr id="17478" name="Picture 26"/>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7479" name="Picture 27"/>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7419" name="Group 28"/>
          <p:cNvGrpSpPr>
            <a:grpSpLocks/>
          </p:cNvGrpSpPr>
          <p:nvPr/>
        </p:nvGrpSpPr>
        <p:grpSpPr bwMode="auto">
          <a:xfrm>
            <a:off x="690563" y="1903413"/>
            <a:ext cx="2016125" cy="2657475"/>
            <a:chOff x="0" y="0"/>
            <a:chExt cx="1270" cy="1674"/>
          </a:xfrm>
        </p:grpSpPr>
        <p:pic>
          <p:nvPicPr>
            <p:cNvPr id="17476" name="Picture 29"/>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7477" name="Picture 30"/>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7420" name="Group 31"/>
          <p:cNvGrpSpPr>
            <a:grpSpLocks/>
          </p:cNvGrpSpPr>
          <p:nvPr/>
        </p:nvGrpSpPr>
        <p:grpSpPr bwMode="auto">
          <a:xfrm>
            <a:off x="817563" y="2030413"/>
            <a:ext cx="2016125" cy="2657475"/>
            <a:chOff x="0" y="0"/>
            <a:chExt cx="1270" cy="1674"/>
          </a:xfrm>
        </p:grpSpPr>
        <p:pic>
          <p:nvPicPr>
            <p:cNvPr id="17474" name="Picture 32"/>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7475" name="Picture 33"/>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7421" name="Group 34"/>
          <p:cNvGrpSpPr>
            <a:grpSpLocks/>
          </p:cNvGrpSpPr>
          <p:nvPr/>
        </p:nvGrpSpPr>
        <p:grpSpPr bwMode="auto">
          <a:xfrm>
            <a:off x="944563" y="2155825"/>
            <a:ext cx="2016125" cy="2659063"/>
            <a:chOff x="0" y="0"/>
            <a:chExt cx="1270" cy="1674"/>
          </a:xfrm>
        </p:grpSpPr>
        <p:pic>
          <p:nvPicPr>
            <p:cNvPr id="17472" name="Picture 35"/>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7473" name="Picture 36"/>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sp>
        <p:nvSpPr>
          <p:cNvPr id="17422" name="Rectangle 40"/>
          <p:cNvSpPr>
            <a:spLocks noGrp="1" noChangeArrowheads="1"/>
          </p:cNvSpPr>
          <p:nvPr>
            <p:ph type="title" idx="4294967295"/>
          </p:nvPr>
        </p:nvSpPr>
        <p:spPr>
          <a:xfrm>
            <a:off x="457200" y="174625"/>
            <a:ext cx="8229600" cy="660400"/>
          </a:xfrm>
        </p:spPr>
        <p:txBody>
          <a:bodyPr/>
          <a:lstStyle/>
          <a:p>
            <a:pPr marL="1588" indent="-1588"/>
            <a:r>
              <a:rPr lang="en-US" smtClean="0">
                <a:sym typeface="Myriad Pro Semibold"/>
              </a:rPr>
              <a:t>Flex Schema on Steroids: Everyone’s Data</a:t>
            </a:r>
          </a:p>
        </p:txBody>
      </p:sp>
      <p:sp>
        <p:nvSpPr>
          <p:cNvPr id="17423" name="Rectangle 41"/>
          <p:cNvSpPr>
            <a:spLocks/>
          </p:cNvSpPr>
          <p:nvPr/>
        </p:nvSpPr>
        <p:spPr bwMode="auto">
          <a:xfrm>
            <a:off x="4821238" y="1804988"/>
            <a:ext cx="3811587" cy="304800"/>
          </a:xfrm>
          <a:prstGeom prst="rect">
            <a:avLst/>
          </a:prstGeom>
          <a:noFill/>
          <a:ln w="12700">
            <a:noFill/>
            <a:miter lim="800000"/>
            <a:headEnd/>
            <a:tailEnd/>
          </a:ln>
        </p:spPr>
        <p:txBody>
          <a:bodyPr wrap="none" lIns="0" tIns="0" rIns="0" bIns="0">
            <a:spAutoFit/>
          </a:bodyPr>
          <a:lstStyle/>
          <a:p>
            <a:r>
              <a:rPr lang="en-US" sz="2000" b="1">
                <a:sym typeface="Myriad Pro" pitchFamily="34" charset="0"/>
              </a:rPr>
              <a:t>Flex Column: Multiple Data Types</a:t>
            </a:r>
          </a:p>
        </p:txBody>
      </p:sp>
      <p:sp>
        <p:nvSpPr>
          <p:cNvPr id="17424" name="Freeform 46"/>
          <p:cNvSpPr>
            <a:spLocks/>
          </p:cNvSpPr>
          <p:nvPr/>
        </p:nvSpPr>
        <p:spPr bwMode="auto">
          <a:xfrm>
            <a:off x="6477000" y="2133600"/>
            <a:ext cx="1577975" cy="1336675"/>
          </a:xfrm>
          <a:custGeom>
            <a:avLst/>
            <a:gdLst>
              <a:gd name="T0" fmla="*/ 2147483647 w 21600"/>
              <a:gd name="T1" fmla="*/ 0 h 21600"/>
              <a:gd name="T2" fmla="*/ 0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cubicBezTo>
                  <a:pt x="21600" y="0"/>
                  <a:pt x="10740" y="21417"/>
                  <a:pt x="0" y="21600"/>
                </a:cubicBezTo>
              </a:path>
            </a:pathLst>
          </a:custGeom>
          <a:noFill/>
          <a:ln w="63500">
            <a:solidFill>
              <a:schemeClr val="tx1"/>
            </a:solidFill>
            <a:miter lim="800000"/>
            <a:headEnd/>
            <a:tailEnd type="triangle" w="med" len="med"/>
          </a:ln>
        </p:spPr>
        <p:txBody>
          <a:bodyPr lIns="0" tIns="0" rIns="0" bIns="0"/>
          <a:lstStyle/>
          <a:p>
            <a:endParaRPr lang="en-US"/>
          </a:p>
        </p:txBody>
      </p:sp>
      <p:graphicFrame>
        <p:nvGraphicFramePr>
          <p:cNvPr id="16431" name="Group 47"/>
          <p:cNvGraphicFramePr>
            <a:graphicFrameLocks noGrp="1"/>
          </p:cNvGraphicFramePr>
          <p:nvPr/>
        </p:nvGraphicFramePr>
        <p:xfrm>
          <a:off x="3030538" y="2454275"/>
          <a:ext cx="3446463" cy="4033520"/>
        </p:xfrm>
        <a:graphic>
          <a:graphicData uri="http://schemas.openxmlformats.org/drawingml/2006/table">
            <a:tbl>
              <a:tblPr/>
              <a:tblGrid>
                <a:gridCol w="1148821"/>
                <a:gridCol w="1148821"/>
                <a:gridCol w="1148821"/>
              </a:tblGrid>
              <a:tr h="342900">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1"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ID</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1"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Tenant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1"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Data 2</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1000001</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$190</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8450">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1000002</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$250</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4163">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1000003</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$680</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1000004</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Poker</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692FF"/>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1000005</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Black Jack</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692FF"/>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1000006</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Craps</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692FF"/>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1000007</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Dell</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Display</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E3B7"/>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1000008</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Dell</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Laptop</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1000009</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Dell</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Server</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E3B7"/>
                    </a:solid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599363" y="5492750"/>
            <a:ext cx="1544637" cy="1365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b="1">
              <a:solidFill>
                <a:srgbClr val="FFFFFF"/>
              </a:solidFill>
              <a:ea typeface="ＭＳ Ｐゴシック" pitchFamily="-112" charset="-128"/>
            </a:endParaRPr>
          </a:p>
        </p:txBody>
      </p:sp>
      <p:sp>
        <p:nvSpPr>
          <p:cNvPr id="18435" name="Rectangle 338"/>
          <p:cNvSpPr>
            <a:spLocks noGrp="1" noChangeArrowheads="1"/>
          </p:cNvSpPr>
          <p:nvPr>
            <p:ph type="title" idx="4294967295"/>
          </p:nvPr>
        </p:nvSpPr>
        <p:spPr>
          <a:xfrm>
            <a:off x="457200" y="174625"/>
            <a:ext cx="8229600" cy="660400"/>
          </a:xfrm>
        </p:spPr>
        <p:txBody>
          <a:bodyPr/>
          <a:lstStyle/>
          <a:p>
            <a:pPr marL="1588" indent="-1588"/>
            <a:r>
              <a:rPr lang="en-US" smtClean="0">
                <a:sym typeface="Myriad Pro Semibold"/>
              </a:rPr>
              <a:t>Flex Schema: Everyone’s Optimizations</a:t>
            </a:r>
          </a:p>
        </p:txBody>
      </p:sp>
      <p:grpSp>
        <p:nvGrpSpPr>
          <p:cNvPr id="18436" name="Group 8"/>
          <p:cNvGrpSpPr>
            <a:grpSpLocks/>
          </p:cNvGrpSpPr>
          <p:nvPr/>
        </p:nvGrpSpPr>
        <p:grpSpPr bwMode="auto">
          <a:xfrm>
            <a:off x="304800" y="1509713"/>
            <a:ext cx="2017713" cy="2657475"/>
            <a:chOff x="0" y="0"/>
            <a:chExt cx="1270" cy="1674"/>
          </a:xfrm>
        </p:grpSpPr>
        <p:pic>
          <p:nvPicPr>
            <p:cNvPr id="18677" name="Picture 9"/>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8678" name="Picture 10"/>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8437" name="Group 12"/>
          <p:cNvGrpSpPr>
            <a:grpSpLocks/>
          </p:cNvGrpSpPr>
          <p:nvPr/>
        </p:nvGrpSpPr>
        <p:grpSpPr bwMode="auto">
          <a:xfrm>
            <a:off x="436563" y="1633538"/>
            <a:ext cx="2016125" cy="2659062"/>
            <a:chOff x="0" y="0"/>
            <a:chExt cx="1270" cy="1674"/>
          </a:xfrm>
        </p:grpSpPr>
        <p:pic>
          <p:nvPicPr>
            <p:cNvPr id="18675" name="Picture 13"/>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8676" name="Picture 14"/>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18438" name="Group 15"/>
          <p:cNvGrpSpPr>
            <a:grpSpLocks/>
          </p:cNvGrpSpPr>
          <p:nvPr/>
        </p:nvGrpSpPr>
        <p:grpSpPr bwMode="auto">
          <a:xfrm>
            <a:off x="563563" y="1760538"/>
            <a:ext cx="2016125" cy="2659062"/>
            <a:chOff x="0" y="0"/>
            <a:chExt cx="1270" cy="1674"/>
          </a:xfrm>
        </p:grpSpPr>
        <p:pic>
          <p:nvPicPr>
            <p:cNvPr id="18673" name="Picture 16"/>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18674" name="Picture 17"/>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aphicFrame>
        <p:nvGraphicFramePr>
          <p:cNvPr id="30" name="Group 1"/>
          <p:cNvGraphicFramePr>
            <a:graphicFrameLocks noGrp="1"/>
          </p:cNvGraphicFramePr>
          <p:nvPr/>
        </p:nvGraphicFramePr>
        <p:xfrm>
          <a:off x="7213600" y="1663700"/>
          <a:ext cx="1143000" cy="4460875"/>
        </p:xfrm>
        <a:graphic>
          <a:graphicData uri="http://schemas.openxmlformats.org/drawingml/2006/table">
            <a:tbl>
              <a:tblPr/>
              <a:tblGrid>
                <a:gridCol w="234950"/>
                <a:gridCol w="434975"/>
                <a:gridCol w="473075"/>
              </a:tblGrid>
              <a:tr h="180975">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ID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Data 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Data 2</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r>
              <a:tr h="1460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10002</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10003</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10004</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10005</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10006</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10007</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10008</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10009</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10010</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10011</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10012</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10013</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10014</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10015</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10016</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10017</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10018</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10019</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10020</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10021</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10022</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10023</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10024</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10025</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10026</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10027</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10028</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10029</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10030</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10031</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dirty="0" err="1">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endParaRPr kumimoji="0" lang="en-US" sz="400" b="0" i="0" u="none" strike="noStrike" cap="none" normalizeH="0" baseline="0" dirty="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endParaRP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10032</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10033</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400" b="0" i="0" u="none" strike="noStrike" cap="none" normalizeH="0" baseline="0" dirty="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a:t>
                      </a:r>
                      <a:r>
                        <a:rPr kumimoji="0" lang="en-US" sz="400" b="0" i="0" u="none" strike="noStrike" cap="none" normalizeH="0" baseline="0" dirty="0" err="1">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orbe</a:t>
                      </a:r>
                      <a:endParaRPr kumimoji="0" lang="en-US" sz="400" b="0" i="0" u="none" strike="noStrike" cap="none" normalizeH="0" baseline="0" dirty="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endParaRPr>
                    </a:p>
                  </a:txBody>
                  <a:tcPr marL="31750" marR="31750" marT="31750" marB="317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8577" name="Rectangle 339"/>
          <p:cNvSpPr>
            <a:spLocks/>
          </p:cNvSpPr>
          <p:nvPr/>
        </p:nvSpPr>
        <p:spPr bwMode="auto">
          <a:xfrm>
            <a:off x="5435600" y="1016000"/>
            <a:ext cx="2424113" cy="365125"/>
          </a:xfrm>
          <a:prstGeom prst="rect">
            <a:avLst/>
          </a:prstGeom>
          <a:noFill/>
          <a:ln w="12700">
            <a:noFill/>
            <a:miter lim="800000"/>
            <a:headEnd/>
            <a:tailEnd/>
          </a:ln>
        </p:spPr>
        <p:txBody>
          <a:bodyPr wrap="none" lIns="0" tIns="0" rIns="0" bIns="0">
            <a:spAutoFit/>
          </a:bodyPr>
          <a:lstStyle/>
          <a:p>
            <a:pPr marL="39688" indent="-39688"/>
            <a:r>
              <a:rPr lang="en-US" sz="2400">
                <a:ea typeface="Myriad Pro Semibold"/>
                <a:cs typeface="Myriad Pro Semibold"/>
                <a:sym typeface="Myriad Pro Semibold"/>
              </a:rPr>
              <a:t>Multi-tenant Index</a:t>
            </a:r>
          </a:p>
        </p:txBody>
      </p:sp>
      <p:sp>
        <p:nvSpPr>
          <p:cNvPr id="18578" name="Rectangle 340"/>
          <p:cNvSpPr>
            <a:spLocks/>
          </p:cNvSpPr>
          <p:nvPr/>
        </p:nvSpPr>
        <p:spPr bwMode="auto">
          <a:xfrm>
            <a:off x="1054100" y="990600"/>
            <a:ext cx="2474913" cy="365125"/>
          </a:xfrm>
          <a:prstGeom prst="rect">
            <a:avLst/>
          </a:prstGeom>
          <a:noFill/>
          <a:ln w="12700">
            <a:noFill/>
            <a:miter lim="800000"/>
            <a:headEnd/>
            <a:tailEnd/>
          </a:ln>
        </p:spPr>
        <p:txBody>
          <a:bodyPr wrap="none" lIns="0" tIns="0" rIns="0" bIns="0">
            <a:spAutoFit/>
          </a:bodyPr>
          <a:lstStyle/>
          <a:p>
            <a:pPr marL="39688" indent="-39688"/>
            <a:r>
              <a:rPr lang="en-US" sz="2400">
                <a:ea typeface="Myriad Pro Semibold"/>
                <a:cs typeface="Myriad Pro Semibold"/>
                <a:sym typeface="Myriad Pro Semibold"/>
              </a:rPr>
              <a:t>Muti-Tenant Table</a:t>
            </a:r>
          </a:p>
        </p:txBody>
      </p:sp>
      <p:graphicFrame>
        <p:nvGraphicFramePr>
          <p:cNvPr id="33" name="Group 341"/>
          <p:cNvGraphicFramePr>
            <a:graphicFrameLocks noGrp="1"/>
          </p:cNvGraphicFramePr>
          <p:nvPr/>
        </p:nvGraphicFramePr>
        <p:xfrm>
          <a:off x="876300" y="2232025"/>
          <a:ext cx="2933700" cy="3177540"/>
        </p:xfrm>
        <a:graphic>
          <a:graphicData uri="http://schemas.openxmlformats.org/drawingml/2006/table">
            <a:tbl>
              <a:tblPr/>
              <a:tblGrid>
                <a:gridCol w="977900"/>
                <a:gridCol w="977900"/>
                <a:gridCol w="977900"/>
              </a:tblGrid>
              <a:tr h="3429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1" i="0" u="none" strike="noStrike" cap="none" normalizeH="0" baseline="0" dirty="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ID</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Tenant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Data 2</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1000001</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$190</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845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1000002</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$250</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4163">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1000003</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$680</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1000004</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dirty="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Poker</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2C0F3"/>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1000005</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Black Jack</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2C0F3"/>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1000006</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Craps</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2C0F3"/>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1000007</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Dell</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Display</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1000008</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Dell</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Laptop</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1000009</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Dell</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dirty="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Server</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E3B7"/>
                    </a:solidFill>
                  </a:tcPr>
                </a:tc>
              </a:tr>
            </a:tbl>
          </a:graphicData>
        </a:graphic>
      </p:graphicFrame>
      <p:graphicFrame>
        <p:nvGraphicFramePr>
          <p:cNvPr id="34" name="Group 445"/>
          <p:cNvGraphicFramePr>
            <a:graphicFrameLocks noGrp="1"/>
          </p:cNvGraphicFramePr>
          <p:nvPr/>
        </p:nvGraphicFramePr>
        <p:xfrm>
          <a:off x="5318125" y="2206625"/>
          <a:ext cx="2640013" cy="3149600"/>
        </p:xfrm>
        <a:graphic>
          <a:graphicData uri="http://schemas.openxmlformats.org/drawingml/2006/table">
            <a:tbl>
              <a:tblPr/>
              <a:tblGrid>
                <a:gridCol w="817563"/>
                <a:gridCol w="1000125"/>
                <a:gridCol w="822325"/>
              </a:tblGrid>
              <a:tr h="300038">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Tenant</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Text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Number</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r>
              <a:tr h="255588">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endPar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$190</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1938">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endPar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$250</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49238">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endPar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$680</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5588">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Poker</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2C0F3"/>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endPar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5588">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Black Jack</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2C0F3"/>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endPar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5588">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Craps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2C0F3"/>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endPar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5588">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Dell</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Display</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endPar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5588">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Dell</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Laptop</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endPar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5588">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Dell</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Server</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E3B7"/>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endPar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cxnSp>
        <p:nvCxnSpPr>
          <p:cNvPr id="18671" name="Straight Arrow Connector 550"/>
          <p:cNvCxnSpPr>
            <a:cxnSpLocks noChangeShapeType="1"/>
          </p:cNvCxnSpPr>
          <p:nvPr/>
        </p:nvCxnSpPr>
        <p:spPr bwMode="auto">
          <a:xfrm>
            <a:off x="4189413" y="3603625"/>
            <a:ext cx="762000" cy="1588"/>
          </a:xfrm>
          <a:prstGeom prst="straightConnector1">
            <a:avLst/>
          </a:prstGeom>
          <a:noFill/>
          <a:ln w="25400">
            <a:solidFill>
              <a:srgbClr val="000000"/>
            </a:solidFill>
            <a:round/>
            <a:headEnd/>
            <a:tailEnd type="arrow" w="med" len="med"/>
          </a:ln>
        </p:spPr>
      </p:cxnSp>
      <p:sp>
        <p:nvSpPr>
          <p:cNvPr id="18672" name="Rectangle 41"/>
          <p:cNvSpPr>
            <a:spLocks/>
          </p:cNvSpPr>
          <p:nvPr/>
        </p:nvSpPr>
        <p:spPr bwMode="auto">
          <a:xfrm>
            <a:off x="3924300" y="3832225"/>
            <a:ext cx="1192213" cy="615950"/>
          </a:xfrm>
          <a:prstGeom prst="rect">
            <a:avLst/>
          </a:prstGeom>
          <a:noFill/>
          <a:ln w="12700">
            <a:noFill/>
            <a:miter lim="800000"/>
            <a:headEnd/>
            <a:tailEnd/>
          </a:ln>
        </p:spPr>
        <p:txBody>
          <a:bodyPr wrap="none" lIns="0" tIns="0" rIns="0" bIns="0">
            <a:spAutoFit/>
          </a:bodyPr>
          <a:lstStyle/>
          <a:p>
            <a:pPr algn="ctr"/>
            <a:r>
              <a:rPr lang="en-US" sz="2000">
                <a:latin typeface="Myriad Pro" pitchFamily="34" charset="0"/>
                <a:sym typeface="Myriad Pro" pitchFamily="34" charset="0"/>
              </a:rPr>
              <a:t>Redundant</a:t>
            </a:r>
          </a:p>
          <a:p>
            <a:pPr algn="ctr"/>
            <a:r>
              <a:rPr lang="en-US" sz="2000">
                <a:latin typeface="Myriad Pro" pitchFamily="34" charset="0"/>
                <a:sym typeface="Myriad Pro" pitchFamily="34" charset="0"/>
              </a:rPr>
              <a:t>Storage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ight Arrow 36"/>
          <p:cNvSpPr/>
          <p:nvPr/>
        </p:nvSpPr>
        <p:spPr bwMode="auto">
          <a:xfrm>
            <a:off x="4724400" y="2743200"/>
            <a:ext cx="1143000" cy="457200"/>
          </a:xfrm>
          <a:prstGeom prst="right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4" name="Right Arrow 33"/>
          <p:cNvSpPr/>
          <p:nvPr/>
        </p:nvSpPr>
        <p:spPr bwMode="auto">
          <a:xfrm>
            <a:off x="762000" y="2743200"/>
            <a:ext cx="2514600" cy="457200"/>
          </a:xfrm>
          <a:prstGeom prst="right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8" name="Rectangle 7"/>
          <p:cNvSpPr/>
          <p:nvPr/>
        </p:nvSpPr>
        <p:spPr bwMode="auto">
          <a:xfrm>
            <a:off x="3305906" y="1763461"/>
            <a:ext cx="1951893" cy="2275139"/>
          </a:xfrm>
          <a:prstGeom prst="rect">
            <a:avLst/>
          </a:prstGeom>
          <a:solidFill>
            <a:srgbClr val="BBE0E3"/>
          </a:solidFill>
          <a:ln w="28575"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9458" name="Title 1"/>
          <p:cNvSpPr>
            <a:spLocks noGrp="1"/>
          </p:cNvSpPr>
          <p:nvPr>
            <p:ph type="title"/>
          </p:nvPr>
        </p:nvSpPr>
        <p:spPr/>
        <p:txBody>
          <a:bodyPr/>
          <a:lstStyle/>
          <a:p>
            <a:r>
              <a:rPr lang="en-US" dirty="0" smtClean="0"/>
              <a:t>Multi-tenant Indexing</a:t>
            </a:r>
          </a:p>
        </p:txBody>
      </p:sp>
      <p:grpSp>
        <p:nvGrpSpPr>
          <p:cNvPr id="4" name="Group 53"/>
          <p:cNvGrpSpPr/>
          <p:nvPr/>
        </p:nvGrpSpPr>
        <p:grpSpPr>
          <a:xfrm>
            <a:off x="3787455" y="2739032"/>
            <a:ext cx="1068190" cy="524827"/>
            <a:chOff x="2819400" y="2892237"/>
            <a:chExt cx="1350101" cy="663338"/>
          </a:xfrm>
        </p:grpSpPr>
        <p:pic>
          <p:nvPicPr>
            <p:cNvPr id="5" name="Picture 4" descr="gear2.png"/>
            <p:cNvPicPr>
              <a:picLocks noChangeAspect="1"/>
            </p:cNvPicPr>
            <p:nvPr/>
          </p:nvPicPr>
          <p:blipFill>
            <a:blip r:embed="rId3" cstate="print"/>
            <a:stretch>
              <a:fillRect/>
            </a:stretch>
          </p:blipFill>
          <p:spPr>
            <a:xfrm rot="20878467">
              <a:off x="2819400" y="2971800"/>
              <a:ext cx="781665" cy="583775"/>
            </a:xfrm>
            <a:prstGeom prst="rect">
              <a:avLst/>
            </a:prstGeom>
          </p:spPr>
        </p:pic>
        <p:pic>
          <p:nvPicPr>
            <p:cNvPr id="6" name="Picture 5" descr="gear2.png"/>
            <p:cNvPicPr>
              <a:picLocks noChangeAspect="1"/>
            </p:cNvPicPr>
            <p:nvPr/>
          </p:nvPicPr>
          <p:blipFill>
            <a:blip r:embed="rId3" cstate="print"/>
            <a:stretch>
              <a:fillRect/>
            </a:stretch>
          </p:blipFill>
          <p:spPr>
            <a:xfrm rot="20878467">
              <a:off x="3532632" y="2892237"/>
              <a:ext cx="636869" cy="475636"/>
            </a:xfrm>
            <a:prstGeom prst="rect">
              <a:avLst/>
            </a:prstGeom>
          </p:spPr>
        </p:pic>
      </p:grpSp>
      <p:sp>
        <p:nvSpPr>
          <p:cNvPr id="9" name="TextBox 8"/>
          <p:cNvSpPr txBox="1"/>
          <p:nvPr/>
        </p:nvSpPr>
        <p:spPr>
          <a:xfrm>
            <a:off x="3303494" y="1801906"/>
            <a:ext cx="1954306" cy="830997"/>
          </a:xfrm>
          <a:prstGeom prst="rect">
            <a:avLst/>
          </a:prstGeom>
          <a:noFill/>
        </p:spPr>
        <p:txBody>
          <a:bodyPr wrap="square" rtlCol="0">
            <a:spAutoFit/>
          </a:bodyPr>
          <a:lstStyle/>
          <a:p>
            <a:pPr algn="ctr"/>
            <a:r>
              <a:rPr lang="en-US" sz="1600" b="1" dirty="0" smtClean="0"/>
              <a:t>Index Recommendation Engine</a:t>
            </a:r>
            <a:endParaRPr lang="en-US" sz="1600" b="1" dirty="0"/>
          </a:p>
        </p:txBody>
      </p:sp>
      <p:sp>
        <p:nvSpPr>
          <p:cNvPr id="15" name="Oval 14"/>
          <p:cNvSpPr/>
          <p:nvPr/>
        </p:nvSpPr>
        <p:spPr bwMode="auto">
          <a:xfrm>
            <a:off x="762000" y="2514600"/>
            <a:ext cx="304800" cy="304800"/>
          </a:xfrm>
          <a:prstGeom prst="ellipse">
            <a:avLst/>
          </a:prstGeom>
          <a:solidFill>
            <a:schemeClr val="tx1">
              <a:lumMod val="50000"/>
              <a:lumOff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a:t>
            </a:r>
            <a:endParaRPr kumimoji="0" lang="en-US" sz="14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7" name="Oval 16"/>
          <p:cNvSpPr/>
          <p:nvPr/>
        </p:nvSpPr>
        <p:spPr bwMode="auto">
          <a:xfrm>
            <a:off x="2057400" y="2895600"/>
            <a:ext cx="304800" cy="304800"/>
          </a:xfrm>
          <a:prstGeom prst="ellipse">
            <a:avLst/>
          </a:prstGeom>
          <a:solidFill>
            <a:schemeClr val="tx1">
              <a:lumMod val="50000"/>
              <a:lumOff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a:t>
            </a:r>
            <a:endParaRPr kumimoji="0" lang="en-US" sz="14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8" name="Oval 17"/>
          <p:cNvSpPr/>
          <p:nvPr/>
        </p:nvSpPr>
        <p:spPr bwMode="auto">
          <a:xfrm>
            <a:off x="1371600" y="3048000"/>
            <a:ext cx="304800" cy="304800"/>
          </a:xfrm>
          <a:prstGeom prst="ellipse">
            <a:avLst/>
          </a:prstGeom>
          <a:solidFill>
            <a:schemeClr val="tx1">
              <a:lumMod val="50000"/>
              <a:lumOff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a:t>
            </a:r>
            <a:endParaRPr kumimoji="0" lang="en-US" sz="14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9" name="Oval 18"/>
          <p:cNvSpPr/>
          <p:nvPr/>
        </p:nvSpPr>
        <p:spPr bwMode="auto">
          <a:xfrm>
            <a:off x="838200" y="2971800"/>
            <a:ext cx="304800" cy="304800"/>
          </a:xfrm>
          <a:prstGeom prst="ellipse">
            <a:avLst/>
          </a:prstGeom>
          <a:solidFill>
            <a:schemeClr val="accent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a:t>
            </a:r>
            <a:endParaRPr kumimoji="0" lang="en-US" sz="14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0" name="Oval 19"/>
          <p:cNvSpPr/>
          <p:nvPr/>
        </p:nvSpPr>
        <p:spPr bwMode="auto">
          <a:xfrm>
            <a:off x="1752600" y="3200400"/>
            <a:ext cx="304800" cy="304800"/>
          </a:xfrm>
          <a:prstGeom prst="ellipse">
            <a:avLst/>
          </a:prstGeom>
          <a:solidFill>
            <a:schemeClr val="accent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a:t>
            </a:r>
            <a:endParaRPr kumimoji="0" lang="en-US" sz="14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1" name="Oval 20"/>
          <p:cNvSpPr/>
          <p:nvPr/>
        </p:nvSpPr>
        <p:spPr bwMode="auto">
          <a:xfrm>
            <a:off x="1676400" y="2743200"/>
            <a:ext cx="304800" cy="304800"/>
          </a:xfrm>
          <a:prstGeom prst="ellipse">
            <a:avLst/>
          </a:prstGeom>
          <a:solidFill>
            <a:schemeClr val="accent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a:t>
            </a:r>
            <a:endParaRPr kumimoji="0" lang="en-US" sz="14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2" name="Oval 21"/>
          <p:cNvSpPr/>
          <p:nvPr/>
        </p:nvSpPr>
        <p:spPr bwMode="auto">
          <a:xfrm>
            <a:off x="1371600" y="3429000"/>
            <a:ext cx="304800" cy="304800"/>
          </a:xfrm>
          <a:prstGeom prst="ellipse">
            <a:avLst/>
          </a:prstGeom>
          <a:solidFill>
            <a:srgbClr val="CC99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a:t>
            </a:r>
            <a:endParaRPr kumimoji="0" lang="en-US" sz="14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3" name="Oval 22"/>
          <p:cNvSpPr/>
          <p:nvPr/>
        </p:nvSpPr>
        <p:spPr bwMode="auto">
          <a:xfrm>
            <a:off x="2133600" y="3352800"/>
            <a:ext cx="304800" cy="304800"/>
          </a:xfrm>
          <a:prstGeom prst="ellipse">
            <a:avLst/>
          </a:prstGeom>
          <a:solidFill>
            <a:srgbClr val="CC99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a:t>
            </a:r>
            <a:endParaRPr kumimoji="0" lang="en-US" sz="14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4" name="Oval 23"/>
          <p:cNvSpPr/>
          <p:nvPr/>
        </p:nvSpPr>
        <p:spPr bwMode="auto">
          <a:xfrm>
            <a:off x="1371600" y="2438400"/>
            <a:ext cx="304800" cy="304800"/>
          </a:xfrm>
          <a:prstGeom prst="ellipse">
            <a:avLst/>
          </a:prstGeom>
          <a:solidFill>
            <a:srgbClr val="CC99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a:t>
            </a:r>
            <a:endParaRPr kumimoji="0" lang="en-US" sz="14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5" name="Oval 24"/>
          <p:cNvSpPr/>
          <p:nvPr/>
        </p:nvSpPr>
        <p:spPr bwMode="auto">
          <a:xfrm>
            <a:off x="990600" y="3352800"/>
            <a:ext cx="304800" cy="304800"/>
          </a:xfrm>
          <a:prstGeom prst="ellipse">
            <a:avLst/>
          </a:prstGeom>
          <a:solidFill>
            <a:srgbClr val="009DDC"/>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a:t>
            </a:r>
            <a:endParaRPr kumimoji="0" lang="en-US" sz="14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6" name="Oval 25"/>
          <p:cNvSpPr/>
          <p:nvPr/>
        </p:nvSpPr>
        <p:spPr bwMode="auto">
          <a:xfrm>
            <a:off x="1981200" y="2438400"/>
            <a:ext cx="304800" cy="304800"/>
          </a:xfrm>
          <a:prstGeom prst="ellipse">
            <a:avLst/>
          </a:prstGeom>
          <a:solidFill>
            <a:srgbClr val="009DDC"/>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a:t>
            </a:r>
            <a:endParaRPr kumimoji="0" lang="en-US" sz="14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7" name="Oval 26"/>
          <p:cNvSpPr/>
          <p:nvPr/>
        </p:nvSpPr>
        <p:spPr bwMode="auto">
          <a:xfrm>
            <a:off x="1143000" y="2743200"/>
            <a:ext cx="304800" cy="304800"/>
          </a:xfrm>
          <a:prstGeom prst="ellipse">
            <a:avLst/>
          </a:prstGeom>
          <a:solidFill>
            <a:srgbClr val="009DDC"/>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a:t>
            </a:r>
            <a:endParaRPr kumimoji="0" lang="en-US" sz="14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8" name="TextBox 27"/>
          <p:cNvSpPr txBox="1"/>
          <p:nvPr/>
        </p:nvSpPr>
        <p:spPr>
          <a:xfrm>
            <a:off x="0" y="1676400"/>
            <a:ext cx="3276600" cy="584775"/>
          </a:xfrm>
          <a:prstGeom prst="rect">
            <a:avLst/>
          </a:prstGeom>
          <a:noFill/>
        </p:spPr>
        <p:txBody>
          <a:bodyPr wrap="square" rtlCol="0">
            <a:spAutoFit/>
          </a:bodyPr>
          <a:lstStyle/>
          <a:p>
            <a:pPr algn="ctr"/>
            <a:r>
              <a:rPr lang="en-US" sz="1600" b="1" dirty="0" smtClean="0"/>
              <a:t>Long-running queries</a:t>
            </a:r>
            <a:br>
              <a:rPr lang="en-US" sz="1600" b="1" dirty="0" smtClean="0"/>
            </a:br>
            <a:r>
              <a:rPr lang="en-US" sz="1600" b="1" dirty="0" smtClean="0"/>
              <a:t>returning a small # of rows</a:t>
            </a:r>
          </a:p>
        </p:txBody>
      </p:sp>
      <p:sp>
        <p:nvSpPr>
          <p:cNvPr id="38" name="TextBox 37"/>
          <p:cNvSpPr txBox="1"/>
          <p:nvPr/>
        </p:nvSpPr>
        <p:spPr>
          <a:xfrm>
            <a:off x="5867400" y="2286000"/>
            <a:ext cx="2786184" cy="338554"/>
          </a:xfrm>
          <a:prstGeom prst="rect">
            <a:avLst/>
          </a:prstGeom>
          <a:noFill/>
        </p:spPr>
        <p:txBody>
          <a:bodyPr wrap="square" rtlCol="0">
            <a:spAutoFit/>
          </a:bodyPr>
          <a:lstStyle/>
          <a:p>
            <a:r>
              <a:rPr lang="en-US" sz="1600" b="1" dirty="0" smtClean="0"/>
              <a:t>Recommended Indexes</a:t>
            </a:r>
            <a:endParaRPr lang="en-US" sz="1600" b="1" dirty="0"/>
          </a:p>
        </p:txBody>
      </p:sp>
      <p:sp>
        <p:nvSpPr>
          <p:cNvPr id="39" name="Rectangle 38"/>
          <p:cNvSpPr/>
          <p:nvPr/>
        </p:nvSpPr>
        <p:spPr>
          <a:xfrm>
            <a:off x="5867400" y="2638217"/>
            <a:ext cx="3276600" cy="1154162"/>
          </a:xfrm>
          <a:prstGeom prst="rect">
            <a:avLst/>
          </a:prstGeom>
        </p:spPr>
        <p:txBody>
          <a:bodyPr wrap="square">
            <a:spAutoFit/>
          </a:bodyPr>
          <a:lstStyle/>
          <a:p>
            <a:pPr marL="228600" indent="-228600">
              <a:spcAft>
                <a:spcPts val="600"/>
              </a:spcAft>
              <a:buClr>
                <a:srgbClr val="0070C0"/>
              </a:buClr>
              <a:buFont typeface="Wingdings" pitchFamily="2" charset="2"/>
              <a:buChar char="§"/>
            </a:pPr>
            <a:r>
              <a:rPr lang="en-US" sz="1600" dirty="0" smtClean="0"/>
              <a:t>Currently, </a:t>
            </a:r>
            <a:r>
              <a:rPr lang="en-US" sz="1600" dirty="0" err="1" smtClean="0"/>
              <a:t>Salesforce</a:t>
            </a:r>
            <a:r>
              <a:rPr lang="en-US" sz="1600" dirty="0" smtClean="0"/>
              <a:t> </a:t>
            </a:r>
            <a:r>
              <a:rPr lang="en-US" sz="1600" dirty="0" err="1" smtClean="0"/>
              <a:t>admins</a:t>
            </a:r>
            <a:r>
              <a:rPr lang="en-US" sz="1600" dirty="0" smtClean="0"/>
              <a:t> must manually create the index</a:t>
            </a:r>
          </a:p>
          <a:p>
            <a:pPr marL="228600" indent="-228600">
              <a:spcAft>
                <a:spcPts val="600"/>
              </a:spcAft>
              <a:buClr>
                <a:srgbClr val="0070C0"/>
              </a:buClr>
              <a:buFont typeface="Wingdings" pitchFamily="2" charset="2"/>
              <a:buChar char="§"/>
            </a:pPr>
            <a:r>
              <a:rPr lang="en-US" sz="1600" dirty="0" smtClean="0"/>
              <a:t>Automatic index creation is in development </a:t>
            </a:r>
          </a:p>
        </p:txBody>
      </p:sp>
      <p:sp>
        <p:nvSpPr>
          <p:cNvPr id="40" name="Rectangle 39"/>
          <p:cNvSpPr/>
          <p:nvPr/>
        </p:nvSpPr>
        <p:spPr>
          <a:xfrm>
            <a:off x="3505200" y="3429000"/>
            <a:ext cx="1600200" cy="523220"/>
          </a:xfrm>
          <a:prstGeom prst="rect">
            <a:avLst/>
          </a:prstGeom>
        </p:spPr>
        <p:txBody>
          <a:bodyPr wrap="square">
            <a:spAutoFit/>
          </a:bodyPr>
          <a:lstStyle/>
          <a:p>
            <a:pPr algn="ctr"/>
            <a:r>
              <a:rPr lang="en-US" sz="1400" b="1" i="1" dirty="0" smtClean="0">
                <a:solidFill>
                  <a:schemeClr val="tx1">
                    <a:lumMod val="65000"/>
                    <a:lumOff val="35000"/>
                  </a:schemeClr>
                </a:solidFill>
              </a:rPr>
              <a:t>analyzes filter selectivity</a:t>
            </a:r>
            <a:endParaRPr lang="en-US" b="1" i="1" dirty="0">
              <a:solidFill>
                <a:schemeClr val="tx1">
                  <a:lumMod val="65000"/>
                  <a:lumOff val="35000"/>
                </a:schemeClr>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idx="4294967295"/>
          </p:nvPr>
        </p:nvSpPr>
        <p:spPr>
          <a:xfrm>
            <a:off x="457200" y="184150"/>
            <a:ext cx="8229600" cy="660400"/>
          </a:xfrm>
        </p:spPr>
        <p:txBody>
          <a:bodyPr/>
          <a:lstStyle/>
          <a:p>
            <a:pPr marL="1588" indent="-1588"/>
            <a:r>
              <a:rPr lang="en-US" smtClean="0">
                <a:sym typeface="Myriad Pro Semibold"/>
              </a:rPr>
              <a:t>A Real World Question</a:t>
            </a:r>
          </a:p>
        </p:txBody>
      </p:sp>
      <p:sp>
        <p:nvSpPr>
          <p:cNvPr id="20483" name="Rectangle 5"/>
          <p:cNvSpPr>
            <a:spLocks/>
          </p:cNvSpPr>
          <p:nvPr/>
        </p:nvSpPr>
        <p:spPr bwMode="auto">
          <a:xfrm>
            <a:off x="1155700" y="1765300"/>
            <a:ext cx="7073900" cy="3898900"/>
          </a:xfrm>
          <a:prstGeom prst="rect">
            <a:avLst/>
          </a:prstGeom>
          <a:noFill/>
          <a:ln w="12700">
            <a:noFill/>
            <a:miter lim="800000"/>
            <a:headEnd/>
            <a:tailEnd/>
          </a:ln>
        </p:spPr>
        <p:txBody>
          <a:bodyPr lIns="0" tIns="0" rIns="0" bIns="0"/>
          <a:lstStyle/>
          <a:p>
            <a:pPr algn="ctr">
              <a:lnSpc>
                <a:spcPts val="4138"/>
              </a:lnSpc>
              <a:spcAft>
                <a:spcPts val="1200"/>
              </a:spcAft>
            </a:pPr>
            <a:r>
              <a:rPr lang="en-US" sz="3200" b="1">
                <a:sym typeface="Myriad Pro" pitchFamily="34" charset="0"/>
              </a:rPr>
              <a:t>Michael Dell wants to know if Servers are selling well in the West</a:t>
            </a:r>
          </a:p>
          <a:p>
            <a:pPr algn="ctr">
              <a:lnSpc>
                <a:spcPts val="4138"/>
              </a:lnSpc>
              <a:spcAft>
                <a:spcPts val="1200"/>
              </a:spcAft>
            </a:pPr>
            <a:endParaRPr lang="en-US" sz="3200" b="1" i="1">
              <a:solidFill>
                <a:srgbClr val="0070C0"/>
              </a:solidFill>
              <a:sym typeface="Myriad Pro" pitchFamily="34" charset="0"/>
            </a:endParaRPr>
          </a:p>
          <a:p>
            <a:pPr algn="ctr">
              <a:lnSpc>
                <a:spcPts val="4138"/>
              </a:lnSpc>
              <a:spcAft>
                <a:spcPts val="1200"/>
              </a:spcAft>
            </a:pPr>
            <a:endParaRPr lang="en-US" sz="3200" b="1" i="1">
              <a:solidFill>
                <a:srgbClr val="0070C0"/>
              </a:solidFill>
              <a:sym typeface="Myriad Pro" pitchFamily="34" charset="0"/>
            </a:endParaRPr>
          </a:p>
          <a:p>
            <a:pPr algn="ctr">
              <a:lnSpc>
                <a:spcPts val="4138"/>
              </a:lnSpc>
              <a:spcAft>
                <a:spcPts val="1200"/>
              </a:spcAft>
            </a:pPr>
            <a:r>
              <a:rPr lang="en-US" sz="3200" b="1" i="1">
                <a:solidFill>
                  <a:srgbClr val="0070C0"/>
                </a:solidFill>
                <a:sym typeface="Myriad Pro" pitchFamily="34" charset="0"/>
              </a:rPr>
              <a:t>How will                    answer this question quickly?</a:t>
            </a:r>
          </a:p>
        </p:txBody>
      </p:sp>
      <p:pic>
        <p:nvPicPr>
          <p:cNvPr id="20484" name="Picture 196" descr="forcecom-nothing else.png"/>
          <p:cNvPicPr>
            <a:picLocks noChangeAspect="1"/>
          </p:cNvPicPr>
          <p:nvPr/>
        </p:nvPicPr>
        <p:blipFill>
          <a:blip r:embed="rId3"/>
          <a:srcRect b="10342"/>
          <a:stretch>
            <a:fillRect/>
          </a:stretch>
        </p:blipFill>
        <p:spPr bwMode="auto">
          <a:xfrm>
            <a:off x="3276600" y="4251325"/>
            <a:ext cx="2133600" cy="701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p:cNvSpPr>
            <a:spLocks noChangeArrowheads="1"/>
          </p:cNvSpPr>
          <p:nvPr/>
        </p:nvSpPr>
        <p:spPr bwMode="auto">
          <a:xfrm rot="5400000">
            <a:off x="3404394" y="3148806"/>
            <a:ext cx="2311400" cy="8651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194 w 21600"/>
              <a:gd name="T13" fmla="*/ 3194 h 21600"/>
              <a:gd name="T14" fmla="*/ 18406 w 21600"/>
              <a:gd name="T15" fmla="*/ 18406 h 21600"/>
            </a:gdLst>
            <a:ahLst/>
            <a:cxnLst>
              <a:cxn ang="T8">
                <a:pos x="T0" y="T1"/>
              </a:cxn>
              <a:cxn ang="T9">
                <a:pos x="T2" y="T3"/>
              </a:cxn>
              <a:cxn ang="T10">
                <a:pos x="T4" y="T5"/>
              </a:cxn>
              <a:cxn ang="T11">
                <a:pos x="T6" y="T7"/>
              </a:cxn>
            </a:cxnLst>
            <a:rect l="T12" t="T13" r="T14" b="T15"/>
            <a:pathLst>
              <a:path w="21600" h="21600">
                <a:moveTo>
                  <a:pt x="0" y="0"/>
                </a:moveTo>
                <a:lnTo>
                  <a:pt x="2787" y="21600"/>
                </a:lnTo>
                <a:lnTo>
                  <a:pt x="18813" y="21600"/>
                </a:lnTo>
                <a:lnTo>
                  <a:pt x="21600" y="0"/>
                </a:lnTo>
                <a:close/>
              </a:path>
            </a:pathLst>
          </a:custGeom>
          <a:gradFill rotWithShape="0">
            <a:gsLst>
              <a:gs pos="0">
                <a:srgbClr val="B6D6FF"/>
              </a:gs>
              <a:gs pos="100000">
                <a:srgbClr val="FFFFFF"/>
              </a:gs>
            </a:gsLst>
            <a:lin ang="0" scaled="1"/>
          </a:gradFill>
          <a:ln w="9525">
            <a:noFill/>
            <a:round/>
            <a:headEnd/>
            <a:tailEnd/>
          </a:ln>
        </p:spPr>
        <p:txBody>
          <a:bodyPr wrap="none" anchor="ctr"/>
          <a:lstStyle/>
          <a:p>
            <a:endParaRPr lang="en-US"/>
          </a:p>
        </p:txBody>
      </p:sp>
      <p:sp>
        <p:nvSpPr>
          <p:cNvPr id="38" name="Down Arrow 37"/>
          <p:cNvSpPr/>
          <p:nvPr/>
        </p:nvSpPr>
        <p:spPr>
          <a:xfrm rot="16200000">
            <a:off x="1652588" y="3100388"/>
            <a:ext cx="544512" cy="569912"/>
          </a:xfrm>
          <a:prstGeom prst="down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rgbClr val="FFFFFF"/>
              </a:solidFill>
              <a:ea typeface="ＭＳ Ｐゴシック" pitchFamily="34" charset="-128"/>
              <a:cs typeface="ＭＳ Ｐゴシック" pitchFamily="34" charset="-128"/>
            </a:endParaRPr>
          </a:p>
        </p:txBody>
      </p:sp>
      <p:pic>
        <p:nvPicPr>
          <p:cNvPr id="21508" name="Picture 10" descr="DATABASE_2"/>
          <p:cNvPicPr>
            <a:picLocks noChangeAspect="1" noChangeArrowheads="1"/>
          </p:cNvPicPr>
          <p:nvPr/>
        </p:nvPicPr>
        <p:blipFill>
          <a:blip r:embed="rId3"/>
          <a:srcRect/>
          <a:stretch>
            <a:fillRect/>
          </a:stretch>
        </p:blipFill>
        <p:spPr bwMode="auto">
          <a:xfrm>
            <a:off x="2316163" y="2387600"/>
            <a:ext cx="2649537" cy="2451100"/>
          </a:xfrm>
          <a:prstGeom prst="rect">
            <a:avLst/>
          </a:prstGeom>
          <a:noFill/>
          <a:ln w="9525">
            <a:noFill/>
            <a:miter lim="800000"/>
            <a:headEnd/>
            <a:tailEnd/>
          </a:ln>
        </p:spPr>
      </p:pic>
      <p:sp>
        <p:nvSpPr>
          <p:cNvPr id="21509" name="Rounded Rectangle 6"/>
          <p:cNvSpPr>
            <a:spLocks noChangeArrowheads="1"/>
          </p:cNvSpPr>
          <p:nvPr/>
        </p:nvSpPr>
        <p:spPr bwMode="auto">
          <a:xfrm>
            <a:off x="4953000" y="1993900"/>
            <a:ext cx="1524000" cy="1371600"/>
          </a:xfrm>
          <a:prstGeom prst="roundRect">
            <a:avLst>
              <a:gd name="adj" fmla="val 16667"/>
            </a:avLst>
          </a:prstGeom>
          <a:solidFill>
            <a:srgbClr val="B6D6FF"/>
          </a:solidFill>
          <a:ln w="9525">
            <a:solidFill>
              <a:schemeClr val="tx1"/>
            </a:solidFill>
            <a:round/>
            <a:headEnd/>
            <a:tailEnd/>
          </a:ln>
        </p:spPr>
        <p:txBody>
          <a:bodyPr/>
          <a:lstStyle/>
          <a:p>
            <a:pPr algn="ctr"/>
            <a:r>
              <a:rPr lang="en-US">
                <a:latin typeface="Myriad Pro" pitchFamily="34" charset="0"/>
              </a:rPr>
              <a:t>Run pre-queries</a:t>
            </a:r>
          </a:p>
        </p:txBody>
      </p:sp>
      <p:sp>
        <p:nvSpPr>
          <p:cNvPr id="21510" name="Rounded Rectangle 7"/>
          <p:cNvSpPr>
            <a:spLocks noChangeArrowheads="1"/>
          </p:cNvSpPr>
          <p:nvPr/>
        </p:nvSpPr>
        <p:spPr bwMode="auto">
          <a:xfrm>
            <a:off x="5181600" y="2333625"/>
            <a:ext cx="1066800" cy="457200"/>
          </a:xfrm>
          <a:prstGeom prst="roundRect">
            <a:avLst>
              <a:gd name="adj" fmla="val 16667"/>
            </a:avLst>
          </a:prstGeom>
          <a:solidFill>
            <a:srgbClr val="5390DA"/>
          </a:solidFill>
          <a:ln w="9525">
            <a:solidFill>
              <a:schemeClr val="tx1"/>
            </a:solidFill>
            <a:round/>
            <a:headEnd/>
            <a:tailEnd/>
          </a:ln>
        </p:spPr>
        <p:txBody>
          <a:bodyPr anchor="ctr"/>
          <a:lstStyle/>
          <a:p>
            <a:pPr algn="ctr"/>
            <a:r>
              <a:rPr lang="en-US">
                <a:latin typeface="Myriad Pro" pitchFamily="34" charset="0"/>
              </a:rPr>
              <a:t>Check user Visibility</a:t>
            </a:r>
          </a:p>
        </p:txBody>
      </p:sp>
      <p:sp>
        <p:nvSpPr>
          <p:cNvPr id="21511" name="Rounded Rectangle 8"/>
          <p:cNvSpPr>
            <a:spLocks noChangeArrowheads="1"/>
          </p:cNvSpPr>
          <p:nvPr/>
        </p:nvSpPr>
        <p:spPr bwMode="auto">
          <a:xfrm>
            <a:off x="5181600" y="2832100"/>
            <a:ext cx="1066800" cy="457200"/>
          </a:xfrm>
          <a:prstGeom prst="roundRect">
            <a:avLst>
              <a:gd name="adj" fmla="val 16667"/>
            </a:avLst>
          </a:prstGeom>
          <a:solidFill>
            <a:srgbClr val="5390DA"/>
          </a:solidFill>
          <a:ln w="9525">
            <a:solidFill>
              <a:schemeClr val="tx1"/>
            </a:solidFill>
            <a:round/>
            <a:headEnd/>
            <a:tailEnd/>
          </a:ln>
        </p:spPr>
        <p:txBody>
          <a:bodyPr anchor="ctr"/>
          <a:lstStyle/>
          <a:p>
            <a:pPr algn="ctr"/>
            <a:r>
              <a:rPr lang="en-US">
                <a:latin typeface="Myriad Pro" pitchFamily="34" charset="0"/>
              </a:rPr>
              <a:t>Check filter selectivity</a:t>
            </a:r>
          </a:p>
        </p:txBody>
      </p:sp>
      <p:sp>
        <p:nvSpPr>
          <p:cNvPr id="21512" name="Rounded Rectangle 9"/>
          <p:cNvSpPr>
            <a:spLocks noChangeArrowheads="1"/>
          </p:cNvSpPr>
          <p:nvPr/>
        </p:nvSpPr>
        <p:spPr bwMode="auto">
          <a:xfrm>
            <a:off x="4953000" y="3670300"/>
            <a:ext cx="1524000" cy="838200"/>
          </a:xfrm>
          <a:prstGeom prst="roundRect">
            <a:avLst>
              <a:gd name="adj" fmla="val 16667"/>
            </a:avLst>
          </a:prstGeom>
          <a:solidFill>
            <a:srgbClr val="B6D6FF"/>
          </a:solidFill>
          <a:ln w="9525">
            <a:solidFill>
              <a:schemeClr val="tx1"/>
            </a:solidFill>
            <a:round/>
            <a:headEnd/>
            <a:tailEnd/>
          </a:ln>
        </p:spPr>
        <p:txBody>
          <a:bodyPr anchor="ctr"/>
          <a:lstStyle/>
          <a:p>
            <a:pPr algn="ctr"/>
            <a:r>
              <a:rPr lang="en-US"/>
              <a:t>Write query-based on results of pre-queries</a:t>
            </a:r>
          </a:p>
        </p:txBody>
      </p:sp>
      <p:sp>
        <p:nvSpPr>
          <p:cNvPr id="21513" name="Rounded Rectangle 10"/>
          <p:cNvSpPr>
            <a:spLocks noChangeArrowheads="1"/>
          </p:cNvSpPr>
          <p:nvPr/>
        </p:nvSpPr>
        <p:spPr bwMode="auto">
          <a:xfrm>
            <a:off x="4953000" y="4813300"/>
            <a:ext cx="1524000" cy="609600"/>
          </a:xfrm>
          <a:prstGeom prst="roundRect">
            <a:avLst>
              <a:gd name="adj" fmla="val 16667"/>
            </a:avLst>
          </a:prstGeom>
          <a:solidFill>
            <a:srgbClr val="B6D6FF"/>
          </a:solidFill>
          <a:ln w="9525">
            <a:solidFill>
              <a:schemeClr val="tx1"/>
            </a:solidFill>
            <a:round/>
            <a:headEnd/>
            <a:tailEnd/>
          </a:ln>
        </p:spPr>
        <p:txBody>
          <a:bodyPr anchor="ctr"/>
          <a:lstStyle/>
          <a:p>
            <a:pPr algn="ctr"/>
            <a:r>
              <a:rPr lang="en-US"/>
              <a:t>Execute query</a:t>
            </a:r>
          </a:p>
        </p:txBody>
      </p:sp>
      <p:cxnSp>
        <p:nvCxnSpPr>
          <p:cNvPr id="21514" name="Straight Arrow Connector 13"/>
          <p:cNvCxnSpPr>
            <a:cxnSpLocks noChangeShapeType="1"/>
            <a:endCxn id="21509" idx="0"/>
          </p:cNvCxnSpPr>
          <p:nvPr/>
        </p:nvCxnSpPr>
        <p:spPr bwMode="auto">
          <a:xfrm rot="5400000">
            <a:off x="5562601" y="1841500"/>
            <a:ext cx="304800" cy="3175"/>
          </a:xfrm>
          <a:prstGeom prst="straightConnector1">
            <a:avLst/>
          </a:prstGeom>
          <a:noFill/>
          <a:ln w="22225">
            <a:solidFill>
              <a:schemeClr val="tx1"/>
            </a:solidFill>
            <a:round/>
            <a:headEnd/>
            <a:tailEnd type="arrow" w="med" len="med"/>
          </a:ln>
        </p:spPr>
      </p:cxnSp>
      <p:cxnSp>
        <p:nvCxnSpPr>
          <p:cNvPr id="21515" name="Straight Arrow Connector 15"/>
          <p:cNvCxnSpPr>
            <a:cxnSpLocks noChangeShapeType="1"/>
            <a:stCxn id="21509" idx="2"/>
            <a:endCxn id="21512" idx="0"/>
          </p:cNvCxnSpPr>
          <p:nvPr/>
        </p:nvCxnSpPr>
        <p:spPr bwMode="auto">
          <a:xfrm rot="5400000">
            <a:off x="5562601" y="3517900"/>
            <a:ext cx="304800" cy="3175"/>
          </a:xfrm>
          <a:prstGeom prst="straightConnector1">
            <a:avLst/>
          </a:prstGeom>
          <a:noFill/>
          <a:ln w="22225">
            <a:solidFill>
              <a:schemeClr val="tx1"/>
            </a:solidFill>
            <a:round/>
            <a:headEnd/>
            <a:tailEnd type="arrow" w="med" len="med"/>
          </a:ln>
        </p:spPr>
      </p:cxnSp>
      <p:cxnSp>
        <p:nvCxnSpPr>
          <p:cNvPr id="21516" name="Straight Arrow Connector 18"/>
          <p:cNvCxnSpPr>
            <a:cxnSpLocks noChangeShapeType="1"/>
            <a:stCxn id="21512" idx="2"/>
            <a:endCxn id="21513" idx="0"/>
          </p:cNvCxnSpPr>
          <p:nvPr/>
        </p:nvCxnSpPr>
        <p:spPr bwMode="auto">
          <a:xfrm rot="5400000">
            <a:off x="5562601" y="4660900"/>
            <a:ext cx="304800" cy="3175"/>
          </a:xfrm>
          <a:prstGeom prst="straightConnector1">
            <a:avLst/>
          </a:prstGeom>
          <a:noFill/>
          <a:ln w="22225">
            <a:solidFill>
              <a:schemeClr val="tx1"/>
            </a:solidFill>
            <a:round/>
            <a:headEnd/>
            <a:tailEnd type="arrow" w="med" len="med"/>
          </a:ln>
        </p:spPr>
      </p:cxnSp>
      <p:cxnSp>
        <p:nvCxnSpPr>
          <p:cNvPr id="21517" name="Straight Arrow Connector 21"/>
          <p:cNvCxnSpPr>
            <a:cxnSpLocks noChangeShapeType="1"/>
            <a:stCxn id="21513" idx="2"/>
          </p:cNvCxnSpPr>
          <p:nvPr/>
        </p:nvCxnSpPr>
        <p:spPr bwMode="auto">
          <a:xfrm rot="5400000">
            <a:off x="5562601" y="5575300"/>
            <a:ext cx="304800" cy="3175"/>
          </a:xfrm>
          <a:prstGeom prst="straightConnector1">
            <a:avLst/>
          </a:prstGeom>
          <a:noFill/>
          <a:ln w="22225">
            <a:solidFill>
              <a:schemeClr val="tx1"/>
            </a:solidFill>
            <a:round/>
            <a:headEnd/>
            <a:tailEnd type="arrow" w="med" len="med"/>
          </a:ln>
        </p:spPr>
      </p:cxnSp>
      <p:sp>
        <p:nvSpPr>
          <p:cNvPr id="21518" name="TextBox 24"/>
          <p:cNvSpPr txBox="1">
            <a:spLocks noChangeArrowheads="1"/>
          </p:cNvSpPr>
          <p:nvPr/>
        </p:nvSpPr>
        <p:spPr bwMode="auto">
          <a:xfrm>
            <a:off x="6604000" y="2208213"/>
            <a:ext cx="939800" cy="523875"/>
          </a:xfrm>
          <a:prstGeom prst="rect">
            <a:avLst/>
          </a:prstGeom>
          <a:noFill/>
          <a:ln w="9525">
            <a:noFill/>
            <a:miter lim="800000"/>
            <a:headEnd/>
            <a:tailEnd/>
          </a:ln>
        </p:spPr>
        <p:txBody>
          <a:bodyPr>
            <a:spAutoFit/>
          </a:bodyPr>
          <a:lstStyle/>
          <a:p>
            <a:r>
              <a:rPr lang="en-US" sz="1400" b="1"/>
              <a:t>User Visibility</a:t>
            </a:r>
          </a:p>
        </p:txBody>
      </p:sp>
      <p:sp>
        <p:nvSpPr>
          <p:cNvPr id="21519" name="Rectangle 25"/>
          <p:cNvSpPr>
            <a:spLocks noChangeArrowheads="1"/>
          </p:cNvSpPr>
          <p:nvPr/>
        </p:nvSpPr>
        <p:spPr bwMode="auto">
          <a:xfrm>
            <a:off x="7797800" y="2208213"/>
            <a:ext cx="1193800" cy="738187"/>
          </a:xfrm>
          <a:prstGeom prst="rect">
            <a:avLst/>
          </a:prstGeom>
          <a:noFill/>
          <a:ln w="9525">
            <a:noFill/>
            <a:miter lim="800000"/>
            <a:headEnd/>
            <a:tailEnd/>
          </a:ln>
        </p:spPr>
        <p:txBody>
          <a:bodyPr>
            <a:spAutoFit/>
          </a:bodyPr>
          <a:lstStyle/>
          <a:p>
            <a:r>
              <a:rPr lang="en-US" sz="1400"/>
              <a:t># of rows that the user can access</a:t>
            </a:r>
          </a:p>
        </p:txBody>
      </p:sp>
      <p:sp>
        <p:nvSpPr>
          <p:cNvPr id="21520" name="TextBox 26"/>
          <p:cNvSpPr txBox="1">
            <a:spLocks noChangeArrowheads="1"/>
          </p:cNvSpPr>
          <p:nvPr/>
        </p:nvSpPr>
        <p:spPr bwMode="auto">
          <a:xfrm>
            <a:off x="7543800" y="2316163"/>
            <a:ext cx="304800" cy="307975"/>
          </a:xfrm>
          <a:prstGeom prst="rect">
            <a:avLst/>
          </a:prstGeom>
          <a:noFill/>
          <a:ln w="9525">
            <a:noFill/>
            <a:miter lim="800000"/>
            <a:headEnd/>
            <a:tailEnd/>
          </a:ln>
        </p:spPr>
        <p:txBody>
          <a:bodyPr>
            <a:spAutoFit/>
          </a:bodyPr>
          <a:lstStyle/>
          <a:p>
            <a:r>
              <a:rPr lang="en-US" sz="1400">
                <a:latin typeface="Myriad Pro" pitchFamily="34" charset="0"/>
              </a:rPr>
              <a:t>=</a:t>
            </a:r>
          </a:p>
        </p:txBody>
      </p:sp>
      <p:sp>
        <p:nvSpPr>
          <p:cNvPr id="21521" name="TextBox 27"/>
          <p:cNvSpPr txBox="1">
            <a:spLocks noChangeArrowheads="1"/>
          </p:cNvSpPr>
          <p:nvPr/>
        </p:nvSpPr>
        <p:spPr bwMode="auto">
          <a:xfrm>
            <a:off x="6604000" y="3378200"/>
            <a:ext cx="1111250" cy="523875"/>
          </a:xfrm>
          <a:prstGeom prst="rect">
            <a:avLst/>
          </a:prstGeom>
          <a:noFill/>
          <a:ln w="9525">
            <a:noFill/>
            <a:miter lim="800000"/>
            <a:headEnd/>
            <a:tailEnd/>
          </a:ln>
        </p:spPr>
        <p:txBody>
          <a:bodyPr>
            <a:spAutoFit/>
          </a:bodyPr>
          <a:lstStyle/>
          <a:p>
            <a:r>
              <a:rPr lang="en-US" sz="1400" b="1"/>
              <a:t>Filter Selectivity</a:t>
            </a:r>
          </a:p>
        </p:txBody>
      </p:sp>
      <p:sp>
        <p:nvSpPr>
          <p:cNvPr id="21522" name="Rectangle 28"/>
          <p:cNvSpPr>
            <a:spLocks noChangeArrowheads="1"/>
          </p:cNvSpPr>
          <p:nvPr/>
        </p:nvSpPr>
        <p:spPr bwMode="auto">
          <a:xfrm>
            <a:off x="7797800" y="3378200"/>
            <a:ext cx="1243013" cy="523875"/>
          </a:xfrm>
          <a:prstGeom prst="rect">
            <a:avLst/>
          </a:prstGeom>
          <a:noFill/>
          <a:ln w="9525">
            <a:noFill/>
            <a:miter lim="800000"/>
            <a:headEnd/>
            <a:tailEnd/>
          </a:ln>
        </p:spPr>
        <p:txBody>
          <a:bodyPr>
            <a:spAutoFit/>
          </a:bodyPr>
          <a:lstStyle/>
          <a:p>
            <a:r>
              <a:rPr lang="en-US" sz="1400"/>
              <a:t>How specific</a:t>
            </a:r>
          </a:p>
          <a:p>
            <a:r>
              <a:rPr lang="en-US" sz="1400"/>
              <a:t>is this filter?</a:t>
            </a:r>
          </a:p>
        </p:txBody>
      </p:sp>
      <p:sp>
        <p:nvSpPr>
          <p:cNvPr id="21523" name="TextBox 29"/>
          <p:cNvSpPr txBox="1">
            <a:spLocks noChangeArrowheads="1"/>
          </p:cNvSpPr>
          <p:nvPr/>
        </p:nvSpPr>
        <p:spPr bwMode="auto">
          <a:xfrm>
            <a:off x="7543800" y="3486150"/>
            <a:ext cx="304800" cy="307975"/>
          </a:xfrm>
          <a:prstGeom prst="rect">
            <a:avLst/>
          </a:prstGeom>
          <a:noFill/>
          <a:ln w="9525">
            <a:noFill/>
            <a:miter lim="800000"/>
            <a:headEnd/>
            <a:tailEnd/>
          </a:ln>
        </p:spPr>
        <p:txBody>
          <a:bodyPr>
            <a:spAutoFit/>
          </a:bodyPr>
          <a:lstStyle/>
          <a:p>
            <a:r>
              <a:rPr lang="en-US" sz="1400">
                <a:latin typeface="Myriad Pro" pitchFamily="34" charset="0"/>
              </a:rPr>
              <a:t>=</a:t>
            </a:r>
          </a:p>
        </p:txBody>
      </p:sp>
      <p:sp>
        <p:nvSpPr>
          <p:cNvPr id="21524" name="Rectangle 4"/>
          <p:cNvSpPr txBox="1">
            <a:spLocks noChangeArrowheads="1"/>
          </p:cNvSpPr>
          <p:nvPr/>
        </p:nvSpPr>
        <p:spPr bwMode="auto">
          <a:xfrm>
            <a:off x="457200" y="274638"/>
            <a:ext cx="8229600" cy="660400"/>
          </a:xfrm>
          <a:prstGeom prst="rect">
            <a:avLst/>
          </a:prstGeom>
          <a:noFill/>
          <a:ln w="12700">
            <a:noFill/>
            <a:miter lim="800000"/>
            <a:headEnd/>
            <a:tailEnd/>
          </a:ln>
        </p:spPr>
        <p:txBody>
          <a:bodyPr lIns="38100" tIns="38100" rIns="38100" bIns="38100"/>
          <a:lstStyle/>
          <a:p>
            <a:pPr marL="1588" indent="-1588"/>
            <a:r>
              <a:rPr lang="en-US" sz="2800" b="1">
                <a:solidFill>
                  <a:schemeClr val="tx2"/>
                </a:solidFill>
                <a:sym typeface="Myriad Pro Semibold"/>
              </a:rPr>
              <a:t>Multi-tenant Query Optimizer</a:t>
            </a:r>
          </a:p>
        </p:txBody>
      </p:sp>
      <p:sp>
        <p:nvSpPr>
          <p:cNvPr id="21525" name="Rectangle 29"/>
          <p:cNvSpPr>
            <a:spLocks/>
          </p:cNvSpPr>
          <p:nvPr/>
        </p:nvSpPr>
        <p:spPr bwMode="auto">
          <a:xfrm>
            <a:off x="242888" y="1727200"/>
            <a:ext cx="825500" cy="549275"/>
          </a:xfrm>
          <a:prstGeom prst="rect">
            <a:avLst/>
          </a:prstGeom>
          <a:noFill/>
          <a:ln w="12700">
            <a:noFill/>
            <a:miter lim="800000"/>
            <a:headEnd/>
            <a:tailEnd/>
          </a:ln>
        </p:spPr>
        <p:txBody>
          <a:bodyPr wrap="none" lIns="0" tIns="0" rIns="0" bIns="0">
            <a:spAutoFit/>
          </a:bodyPr>
          <a:lstStyle/>
          <a:p>
            <a:pPr algn="ctr"/>
            <a:r>
              <a:rPr lang="en-US" sz="1800">
                <a:sym typeface="Myriad Pro" pitchFamily="34" charset="0"/>
              </a:rPr>
              <a:t>Shared</a:t>
            </a:r>
          </a:p>
          <a:p>
            <a:pPr algn="ctr"/>
            <a:r>
              <a:rPr lang="en-US" sz="1800">
                <a:sym typeface="Myriad Pro" pitchFamily="34" charset="0"/>
              </a:rPr>
              <a:t>Visibility</a:t>
            </a:r>
          </a:p>
        </p:txBody>
      </p:sp>
      <p:sp>
        <p:nvSpPr>
          <p:cNvPr id="21526" name="Rectangle 29"/>
          <p:cNvSpPr>
            <a:spLocks/>
          </p:cNvSpPr>
          <p:nvPr/>
        </p:nvSpPr>
        <p:spPr bwMode="auto">
          <a:xfrm>
            <a:off x="1219200" y="1727200"/>
            <a:ext cx="800100" cy="549275"/>
          </a:xfrm>
          <a:prstGeom prst="rect">
            <a:avLst/>
          </a:prstGeom>
          <a:noFill/>
          <a:ln w="12700">
            <a:noFill/>
            <a:miter lim="800000"/>
            <a:headEnd/>
            <a:tailEnd/>
          </a:ln>
        </p:spPr>
        <p:txBody>
          <a:bodyPr wrap="none" lIns="0" tIns="0" rIns="0" bIns="0">
            <a:spAutoFit/>
          </a:bodyPr>
          <a:lstStyle/>
          <a:p>
            <a:pPr algn="ctr"/>
            <a:r>
              <a:rPr lang="en-US" sz="1800">
                <a:sym typeface="Myriad Pro" pitchFamily="34" charset="0"/>
              </a:rPr>
              <a:t>Shared</a:t>
            </a:r>
          </a:p>
          <a:p>
            <a:pPr algn="ctr"/>
            <a:r>
              <a:rPr lang="en-US" sz="1800">
                <a:sym typeface="Myriad Pro" pitchFamily="34" charset="0"/>
              </a:rPr>
              <a:t>Indexes</a:t>
            </a:r>
          </a:p>
        </p:txBody>
      </p:sp>
      <p:graphicFrame>
        <p:nvGraphicFramePr>
          <p:cNvPr id="32" name="Group 3"/>
          <p:cNvGraphicFramePr>
            <a:graphicFrameLocks noGrp="1"/>
          </p:cNvGraphicFramePr>
          <p:nvPr/>
        </p:nvGraphicFramePr>
        <p:xfrm>
          <a:off x="1225550" y="2451100"/>
          <a:ext cx="533400" cy="2178066"/>
        </p:xfrm>
        <a:graphic>
          <a:graphicData uri="http://schemas.openxmlformats.org/drawingml/2006/table">
            <a:tbl>
              <a:tblPr/>
              <a:tblGrid>
                <a:gridCol w="109538"/>
                <a:gridCol w="203200"/>
                <a:gridCol w="220662"/>
              </a:tblGrid>
              <a:tr h="88900">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ID</a:t>
                      </a:r>
                    </a:p>
                  </a:txBody>
                  <a:tcPr marL="23674" marR="23674" marT="23674" marB="23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Data 1</a:t>
                      </a:r>
                    </a:p>
                  </a:txBody>
                  <a:tcPr marL="23674" marR="23674" marT="23674" marB="23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Data 2</a:t>
                      </a:r>
                    </a:p>
                  </a:txBody>
                  <a:tcPr marL="23674" marR="23674" marT="23674" marB="23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r>
              <a:tr h="7143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10002</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10003</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10004</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10005</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10006</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10007</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10008</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10009</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10010</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10011</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10012</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totonaturae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10013</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10014</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10015</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10016</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10017</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10018</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10019</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10020</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10021</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10022</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10023</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10024</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10025</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10026</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10027</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10028</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10029</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10030</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10031</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10032</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10033</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33" name="Group 3"/>
          <p:cNvGraphicFramePr>
            <a:graphicFrameLocks noGrp="1"/>
          </p:cNvGraphicFramePr>
          <p:nvPr/>
        </p:nvGraphicFramePr>
        <p:xfrm>
          <a:off x="373063" y="2463800"/>
          <a:ext cx="533400" cy="2170129"/>
        </p:xfrm>
        <a:graphic>
          <a:graphicData uri="http://schemas.openxmlformats.org/drawingml/2006/table">
            <a:tbl>
              <a:tblPr/>
              <a:tblGrid>
                <a:gridCol w="109537"/>
                <a:gridCol w="203200"/>
                <a:gridCol w="220663"/>
              </a:tblGrid>
              <a:tr h="87313">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ID</a:t>
                      </a:r>
                    </a:p>
                  </a:txBody>
                  <a:tcPr marL="23674" marR="23674" marT="23674" marB="23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Data 1</a:t>
                      </a:r>
                    </a:p>
                  </a:txBody>
                  <a:tcPr marL="23674" marR="23674" marT="23674" marB="23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Data 2</a:t>
                      </a:r>
                    </a:p>
                  </a:txBody>
                  <a:tcPr marL="23674" marR="23674" marT="23674" marB="23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10002</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10003</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10004</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10005</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10006</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10007</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10008</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10009</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10010</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10011</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10012</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totonaturae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10013</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10014</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10015</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10016</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10017</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10018</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10019</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10020</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10021</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10022</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10023</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10024</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10025</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10026</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10027</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10028</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10029</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10030</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10031</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10032</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08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10033</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14795" marR="14795" marT="14795" marB="14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1" name="Hexagon 30"/>
          <p:cNvSpPr>
            <a:spLocks noChangeArrowheads="1"/>
          </p:cNvSpPr>
          <p:nvPr/>
        </p:nvSpPr>
        <p:spPr bwMode="auto">
          <a:xfrm>
            <a:off x="5245100" y="5727700"/>
            <a:ext cx="901700" cy="749300"/>
          </a:xfrm>
          <a:prstGeom prst="hexagon">
            <a:avLst>
              <a:gd name="adj" fmla="val 24998"/>
              <a:gd name="vf" fmla="val 115470"/>
            </a:avLst>
          </a:prstGeom>
          <a:solidFill>
            <a:srgbClr val="FF0000"/>
          </a:solidFill>
          <a:ln w="9525">
            <a:solidFill>
              <a:srgbClr val="B6DCDF"/>
            </a:solidFill>
            <a:miter lim="800000"/>
            <a:headEnd/>
            <a:tailEnd/>
          </a:ln>
          <a:effectLst>
            <a:outerShdw blurRad="63500" dist="23000" dir="5400000" rotWithShape="0">
              <a:srgbClr val="000000">
                <a:alpha val="34999"/>
              </a:srgbClr>
            </a:outerShdw>
          </a:effectLst>
        </p:spPr>
        <p:txBody>
          <a:bodyPr anchor="ctr"/>
          <a:lstStyle/>
          <a:p>
            <a:pPr algn="ctr">
              <a:defRPr/>
            </a:pPr>
            <a:r>
              <a:rPr lang="en-US" sz="1400">
                <a:solidFill>
                  <a:srgbClr val="FFFFFF"/>
                </a:solidFill>
                <a:latin typeface="Arial" pitchFamily="-111" charset="0"/>
                <a:ea typeface="ＭＳ Ｐゴシック" pitchFamily="34" charset="-128"/>
                <a:cs typeface="ＭＳ Ｐゴシック" pitchFamily="34" charset="-128"/>
              </a:rPr>
              <a:t>Stop</a:t>
            </a:r>
          </a:p>
        </p:txBody>
      </p:sp>
      <p:sp>
        <p:nvSpPr>
          <p:cNvPr id="34" name="Oval 33"/>
          <p:cNvSpPr>
            <a:spLocks noChangeArrowheads="1"/>
          </p:cNvSpPr>
          <p:nvPr/>
        </p:nvSpPr>
        <p:spPr bwMode="auto">
          <a:xfrm>
            <a:off x="5397500" y="1079500"/>
            <a:ext cx="635000" cy="635000"/>
          </a:xfrm>
          <a:prstGeom prst="ellipse">
            <a:avLst/>
          </a:prstGeom>
          <a:solidFill>
            <a:srgbClr val="008000"/>
          </a:solidFill>
          <a:ln w="9525">
            <a:solidFill>
              <a:srgbClr val="B6DCDF"/>
            </a:solidFill>
            <a:round/>
            <a:headEnd/>
            <a:tailEnd/>
          </a:ln>
          <a:effectLst>
            <a:outerShdw blurRad="63500" dist="23000" dir="5400000" rotWithShape="0">
              <a:srgbClr val="000000">
                <a:alpha val="34999"/>
              </a:srgbClr>
            </a:outerShdw>
          </a:effectLst>
        </p:spPr>
        <p:txBody>
          <a:bodyPr anchor="ctr"/>
          <a:lstStyle/>
          <a:p>
            <a:pPr algn="ctr">
              <a:defRPr/>
            </a:pPr>
            <a:r>
              <a:rPr lang="en-US" sz="1400">
                <a:solidFill>
                  <a:srgbClr val="FFFFFF"/>
                </a:solidFill>
                <a:latin typeface="Arial" pitchFamily="-111" charset="0"/>
                <a:ea typeface="ＭＳ Ｐゴシック" pitchFamily="34" charset="-128"/>
                <a:cs typeface="ＭＳ Ｐゴシック" pitchFamily="34" charset="-128"/>
              </a:rPr>
              <a:t>Go</a:t>
            </a:r>
          </a:p>
        </p:txBody>
      </p:sp>
      <p:sp>
        <p:nvSpPr>
          <p:cNvPr id="21805" name="Rectangle 36"/>
          <p:cNvSpPr>
            <a:spLocks noChangeArrowheads="1"/>
          </p:cNvSpPr>
          <p:nvPr/>
        </p:nvSpPr>
        <p:spPr bwMode="auto">
          <a:xfrm>
            <a:off x="2408238" y="3181350"/>
            <a:ext cx="1439862" cy="915988"/>
          </a:xfrm>
          <a:prstGeom prst="rect">
            <a:avLst/>
          </a:prstGeom>
          <a:noFill/>
          <a:ln w="9525">
            <a:noFill/>
            <a:miter lim="800000"/>
            <a:headEnd/>
            <a:tailEnd/>
          </a:ln>
        </p:spPr>
        <p:txBody>
          <a:bodyPr>
            <a:spAutoFit/>
          </a:bodyPr>
          <a:lstStyle/>
          <a:p>
            <a:pPr algn="ctr"/>
            <a:r>
              <a:rPr lang="en-US" sz="1800">
                <a:solidFill>
                  <a:schemeClr val="bg1"/>
                </a:solidFill>
              </a:rPr>
              <a:t>Multi-tenant Optimizer Statistics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p:cNvSpPr>
          <p:nvPr/>
        </p:nvSpPr>
        <p:spPr bwMode="auto">
          <a:xfrm>
            <a:off x="331788" y="130175"/>
            <a:ext cx="7115175" cy="571500"/>
          </a:xfrm>
          <a:prstGeom prst="rect">
            <a:avLst/>
          </a:prstGeom>
          <a:noFill/>
          <a:ln w="9525">
            <a:noFill/>
            <a:miter lim="800000"/>
            <a:headEnd/>
            <a:tailEnd/>
          </a:ln>
        </p:spPr>
        <p:txBody>
          <a:bodyPr lIns="0" tIns="0" rIns="34138" bIns="0" anchor="b"/>
          <a:lstStyle/>
          <a:p>
            <a:pPr marL="33338"/>
            <a:r>
              <a:rPr lang="en-US" sz="3000" b="1">
                <a:latin typeface="Myriad Pro Bold" charset="0"/>
                <a:sym typeface="Myriad Pro Bold" charset="0"/>
              </a:rPr>
              <a:t>Safe Harbor</a:t>
            </a:r>
          </a:p>
        </p:txBody>
      </p:sp>
      <p:sp>
        <p:nvSpPr>
          <p:cNvPr id="4099" name="Rectangle 5"/>
          <p:cNvSpPr>
            <a:spLocks/>
          </p:cNvSpPr>
          <p:nvPr/>
        </p:nvSpPr>
        <p:spPr bwMode="auto">
          <a:xfrm>
            <a:off x="314325" y="752475"/>
            <a:ext cx="8229600" cy="4743450"/>
          </a:xfrm>
          <a:prstGeom prst="rect">
            <a:avLst/>
          </a:prstGeom>
          <a:noFill/>
          <a:ln w="9525">
            <a:noFill/>
            <a:miter lim="800000"/>
            <a:headEnd/>
            <a:tailEnd/>
          </a:ln>
        </p:spPr>
        <p:txBody>
          <a:bodyPr lIns="0" tIns="0" rIns="34138" bIns="0"/>
          <a:lstStyle/>
          <a:p>
            <a:pPr marL="33338"/>
            <a:r>
              <a:rPr lang="en-US">
                <a:solidFill>
                  <a:srgbClr val="6B6B6B"/>
                </a:solidFill>
              </a:rPr>
              <a:t>Safe harbor statement under the Private Securities Litigation Reform Act of 1995: This presentation may contain forward-looking statements that involve risks, uncertainties, and assumptions. If any such uncertainties materialize or if any of the assumptions proves incorrect, the results of salesforce.com, inc. could differ materially from the results expressed or implied by the forward-looking statements we make. All statements other than statements of historical fact could be deemed forward-looking, including any projections of subscriber growth, earnings, revenues, or other financial items and any statements regarding strategies or plans of management for future operations, statements of belief, any statements concerning new, planned, or upgraded services or technology developments and customer contracts or use of our services.</a:t>
            </a:r>
            <a:endParaRPr lang="en-US"/>
          </a:p>
          <a:p>
            <a:pPr marL="33338"/>
            <a:endParaRPr lang="en-US">
              <a:solidFill>
                <a:srgbClr val="6B6B6B"/>
              </a:solidFill>
            </a:endParaRPr>
          </a:p>
          <a:p>
            <a:pPr marL="33338"/>
            <a:r>
              <a:rPr lang="en-US">
                <a:solidFill>
                  <a:srgbClr val="6B6B6B"/>
                </a:solidFill>
              </a:rPr>
              <a:t>The risks and uncertainties referred to above include – but are not limited to – risks associated with developing and delivering new functionality for our service, our new business model, our past operating losses, possible fluctuations in our operating results and rate of growth, interruptions or delays in our Web hosting, breach of our security measures, the outcome of intellectual property and other litigation, risks associated with possible mergers and acquisitions, the immature market in which we operate, our relatively limited operating history, our ability to expand, retain, and motivate our employees and manage our growth, new releases of our service and successful customer deployment, our limited history reselling non-salesforce.com products, and utilization and selling to larger enterprise customers. Further information on potential factors that could affect the financial results of salesforce.com, inc. is included in our annual report on Form 10-K for the most recent fiscal year ended January 31, 2010.  This documents and others are available on the SEC Filings section of the Investor Information section of our Web site. </a:t>
            </a:r>
            <a:endParaRPr lang="en-US"/>
          </a:p>
          <a:p>
            <a:pPr marL="33338"/>
            <a:endParaRPr lang="en-US">
              <a:solidFill>
                <a:srgbClr val="6B6B6B"/>
              </a:solidFill>
            </a:endParaRPr>
          </a:p>
          <a:p>
            <a:pPr marL="33338"/>
            <a:r>
              <a:rPr lang="en-US">
                <a:solidFill>
                  <a:srgbClr val="6B6B6B"/>
                </a:solidFill>
              </a:rPr>
              <a:t>Any unreleased services or features referenced in this or other press releases or public statements are not currently available and may not be delivered on time or at all. Customers who purchase our services should make the purchase decisions based upon features that are currently available. Salesforce.com, inc. assumes no obligation and does not intend to update these forward-looking statements.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Group 3"/>
          <p:cNvGraphicFramePr>
            <a:graphicFrameLocks noGrp="1"/>
          </p:cNvGraphicFramePr>
          <p:nvPr/>
        </p:nvGraphicFramePr>
        <p:xfrm>
          <a:off x="5205413" y="1054100"/>
          <a:ext cx="914400" cy="3704838"/>
        </p:xfrm>
        <a:graphic>
          <a:graphicData uri="http://schemas.openxmlformats.org/drawingml/2006/table">
            <a:tbl>
              <a:tblPr/>
              <a:tblGrid>
                <a:gridCol w="187325"/>
                <a:gridCol w="349250"/>
                <a:gridCol w="377825"/>
              </a:tblGrid>
              <a:tr h="152400">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ID</a:t>
                      </a:r>
                    </a:p>
                  </a:txBody>
                  <a:tcPr marL="40585" marR="40585" marT="40585" marB="40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Data 1</a:t>
                      </a:r>
                    </a:p>
                  </a:txBody>
                  <a:tcPr marL="40585" marR="40585" marT="40585" marB="40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Data 2</a:t>
                      </a:r>
                    </a:p>
                  </a:txBody>
                  <a:tcPr marL="40585" marR="40585" marT="40585" marB="40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r>
              <a:tr h="12223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10002</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10003</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10004</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10005</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10006</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10007</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10008</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10009</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10010</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10011</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10012</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totonaturae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10013</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10014</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10015</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10016</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10017</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10018</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10019</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10020</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10021</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10022</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10023</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10024</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10025</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10026</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10027</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10028</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10029</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10030</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10031</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10032</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10033</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2668" name="Rectangle 29"/>
          <p:cNvSpPr>
            <a:spLocks/>
          </p:cNvSpPr>
          <p:nvPr/>
        </p:nvSpPr>
        <p:spPr bwMode="auto">
          <a:xfrm>
            <a:off x="7251700" y="1889125"/>
            <a:ext cx="920750" cy="304800"/>
          </a:xfrm>
          <a:prstGeom prst="rect">
            <a:avLst/>
          </a:prstGeom>
          <a:noFill/>
          <a:ln w="12700">
            <a:noFill/>
            <a:miter lim="800000"/>
            <a:headEnd/>
            <a:tailEnd/>
          </a:ln>
        </p:spPr>
        <p:txBody>
          <a:bodyPr wrap="none" lIns="0" tIns="0" rIns="0" bIns="0">
            <a:spAutoFit/>
          </a:bodyPr>
          <a:lstStyle/>
          <a:p>
            <a:r>
              <a:rPr lang="en-US" sz="2000">
                <a:solidFill>
                  <a:srgbClr val="0D0D0D"/>
                </a:solidFill>
                <a:sym typeface="Myriad Pro" pitchFamily="34" charset="0"/>
              </a:rPr>
              <a:t>Visibility</a:t>
            </a:r>
          </a:p>
        </p:txBody>
      </p:sp>
      <p:sp>
        <p:nvSpPr>
          <p:cNvPr id="22669" name="Rectangle 30"/>
          <p:cNvSpPr>
            <a:spLocks/>
          </p:cNvSpPr>
          <p:nvPr/>
        </p:nvSpPr>
        <p:spPr bwMode="auto">
          <a:xfrm>
            <a:off x="5268913" y="685800"/>
            <a:ext cx="889000" cy="304800"/>
          </a:xfrm>
          <a:prstGeom prst="rect">
            <a:avLst/>
          </a:prstGeom>
          <a:noFill/>
          <a:ln w="12700">
            <a:noFill/>
            <a:miter lim="800000"/>
            <a:headEnd/>
            <a:tailEnd/>
          </a:ln>
        </p:spPr>
        <p:txBody>
          <a:bodyPr wrap="none" lIns="0" tIns="0" rIns="0" bIns="0">
            <a:spAutoFit/>
          </a:bodyPr>
          <a:lstStyle/>
          <a:p>
            <a:r>
              <a:rPr lang="en-US" sz="2000">
                <a:solidFill>
                  <a:srgbClr val="0D0D0D"/>
                </a:solidFill>
                <a:sym typeface="Myriad Pro" pitchFamily="34" charset="0"/>
              </a:rPr>
              <a:t>Indexes</a:t>
            </a:r>
          </a:p>
        </p:txBody>
      </p:sp>
      <p:grpSp>
        <p:nvGrpSpPr>
          <p:cNvPr id="22670" name="Group 8"/>
          <p:cNvGrpSpPr>
            <a:grpSpLocks/>
          </p:cNvGrpSpPr>
          <p:nvPr/>
        </p:nvGrpSpPr>
        <p:grpSpPr bwMode="auto">
          <a:xfrm>
            <a:off x="1473200" y="2714625"/>
            <a:ext cx="2017713" cy="2657475"/>
            <a:chOff x="0" y="0"/>
            <a:chExt cx="1270" cy="1674"/>
          </a:xfrm>
        </p:grpSpPr>
        <p:pic>
          <p:nvPicPr>
            <p:cNvPr id="22825" name="Picture 9"/>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22826" name="Picture 10"/>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22671" name="Group 12"/>
          <p:cNvGrpSpPr>
            <a:grpSpLocks/>
          </p:cNvGrpSpPr>
          <p:nvPr/>
        </p:nvGrpSpPr>
        <p:grpSpPr bwMode="auto">
          <a:xfrm>
            <a:off x="1604963" y="2838450"/>
            <a:ext cx="2016125" cy="2659063"/>
            <a:chOff x="0" y="0"/>
            <a:chExt cx="1270" cy="1674"/>
          </a:xfrm>
        </p:grpSpPr>
        <p:pic>
          <p:nvPicPr>
            <p:cNvPr id="22823" name="Picture 13"/>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22824" name="Picture 14"/>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22672" name="Group 15"/>
          <p:cNvGrpSpPr>
            <a:grpSpLocks/>
          </p:cNvGrpSpPr>
          <p:nvPr/>
        </p:nvGrpSpPr>
        <p:grpSpPr bwMode="auto">
          <a:xfrm>
            <a:off x="1728788" y="2959100"/>
            <a:ext cx="1954212" cy="2671763"/>
            <a:chOff x="-2" y="-4"/>
            <a:chExt cx="1231" cy="1682"/>
          </a:xfrm>
        </p:grpSpPr>
        <p:pic>
          <p:nvPicPr>
            <p:cNvPr id="22821" name="Picture 16"/>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22822" name="Picture 17"/>
            <p:cNvPicPr>
              <a:picLocks noChangeArrowheads="1"/>
            </p:cNvPicPr>
            <p:nvPr/>
          </p:nvPicPr>
          <p:blipFill>
            <a:blip r:embed="rId4"/>
            <a:srcRect/>
            <a:stretch>
              <a:fillRect/>
            </a:stretch>
          </p:blipFill>
          <p:spPr bwMode="auto">
            <a:xfrm>
              <a:off x="-1" y="838"/>
              <a:ext cx="1230" cy="840"/>
            </a:xfrm>
            <a:prstGeom prst="rect">
              <a:avLst/>
            </a:prstGeom>
            <a:noFill/>
            <a:ln w="12700">
              <a:noFill/>
              <a:miter lim="800000"/>
              <a:headEnd/>
              <a:tailEnd/>
            </a:ln>
          </p:spPr>
        </p:pic>
      </p:grpSp>
      <p:cxnSp>
        <p:nvCxnSpPr>
          <p:cNvPr id="22673" name="Straight Arrow Connector 26"/>
          <p:cNvCxnSpPr>
            <a:cxnSpLocks noChangeShapeType="1"/>
          </p:cNvCxnSpPr>
          <p:nvPr/>
        </p:nvCxnSpPr>
        <p:spPr bwMode="auto">
          <a:xfrm rot="5400000">
            <a:off x="3402012" y="2309813"/>
            <a:ext cx="2085975" cy="1371600"/>
          </a:xfrm>
          <a:prstGeom prst="straightConnector1">
            <a:avLst/>
          </a:prstGeom>
          <a:noFill/>
          <a:ln w="19050">
            <a:solidFill>
              <a:srgbClr val="0070C0"/>
            </a:solidFill>
            <a:prstDash val="dash"/>
            <a:round/>
            <a:headEnd/>
            <a:tailEnd type="arrow" w="med" len="med"/>
          </a:ln>
        </p:spPr>
      </p:cxnSp>
      <p:sp>
        <p:nvSpPr>
          <p:cNvPr id="22674" name="Rectangle 26"/>
          <p:cNvSpPr>
            <a:spLocks/>
          </p:cNvSpPr>
          <p:nvPr/>
        </p:nvSpPr>
        <p:spPr bwMode="auto">
          <a:xfrm>
            <a:off x="1473200" y="3895725"/>
            <a:ext cx="2209800" cy="876300"/>
          </a:xfrm>
          <a:prstGeom prst="rect">
            <a:avLst/>
          </a:prstGeom>
          <a:solidFill>
            <a:srgbClr val="A40800">
              <a:alpha val="59999"/>
            </a:srgbClr>
          </a:solidFill>
          <a:ln w="25400">
            <a:noFill/>
            <a:miter lim="800000"/>
            <a:headEnd/>
            <a:tailEnd/>
          </a:ln>
        </p:spPr>
        <p:txBody>
          <a:bodyPr lIns="0" tIns="0" rIns="0" bIns="0"/>
          <a:lstStyle/>
          <a:p>
            <a:endParaRPr lang="en-US" sz="1800"/>
          </a:p>
        </p:txBody>
      </p:sp>
      <p:sp>
        <p:nvSpPr>
          <p:cNvPr id="22675" name="Rectangle 30"/>
          <p:cNvSpPr>
            <a:spLocks/>
          </p:cNvSpPr>
          <p:nvPr/>
        </p:nvSpPr>
        <p:spPr bwMode="auto">
          <a:xfrm>
            <a:off x="1473200" y="4073525"/>
            <a:ext cx="2209800" cy="554038"/>
          </a:xfrm>
          <a:prstGeom prst="rect">
            <a:avLst/>
          </a:prstGeom>
          <a:noFill/>
          <a:ln w="12700">
            <a:noFill/>
            <a:miter lim="800000"/>
            <a:headEnd/>
            <a:tailEnd/>
          </a:ln>
        </p:spPr>
        <p:txBody>
          <a:bodyPr lIns="0" tIns="0" rIns="0" bIns="0">
            <a:spAutoFit/>
          </a:bodyPr>
          <a:lstStyle/>
          <a:p>
            <a:pPr algn="ctr"/>
            <a:r>
              <a:rPr lang="en-US" sz="1800">
                <a:solidFill>
                  <a:srgbClr val="FFFFFF"/>
                </a:solidFill>
                <a:latin typeface="Myriad Pro" pitchFamily="34" charset="0"/>
                <a:sym typeface="Myriad Pro" pitchFamily="34" charset="0"/>
              </a:rPr>
              <a:t>Millions of  Sales </a:t>
            </a:r>
          </a:p>
          <a:p>
            <a:pPr algn="ctr"/>
            <a:r>
              <a:rPr lang="en-US" sz="1800">
                <a:solidFill>
                  <a:srgbClr val="FFFFFF"/>
                </a:solidFill>
                <a:latin typeface="Myriad Pro" pitchFamily="34" charset="0"/>
                <a:sym typeface="Myriad Pro" pitchFamily="34" charset="0"/>
              </a:rPr>
              <a:t>Line Items</a:t>
            </a:r>
          </a:p>
        </p:txBody>
      </p:sp>
      <p:cxnSp>
        <p:nvCxnSpPr>
          <p:cNvPr id="22676" name="Straight Arrow Connector 33"/>
          <p:cNvCxnSpPr>
            <a:cxnSpLocks noChangeShapeType="1"/>
          </p:cNvCxnSpPr>
          <p:nvPr/>
        </p:nvCxnSpPr>
        <p:spPr bwMode="auto">
          <a:xfrm rot="10800000">
            <a:off x="3759200" y="4695825"/>
            <a:ext cx="3352800" cy="381000"/>
          </a:xfrm>
          <a:prstGeom prst="straightConnector1">
            <a:avLst/>
          </a:prstGeom>
          <a:noFill/>
          <a:ln w="19050">
            <a:solidFill>
              <a:srgbClr val="FFC000"/>
            </a:solidFill>
            <a:prstDash val="dash"/>
            <a:round/>
            <a:headEnd/>
            <a:tailEnd type="arrow" w="med" len="med"/>
          </a:ln>
        </p:spPr>
      </p:cxnSp>
      <p:sp>
        <p:nvSpPr>
          <p:cNvPr id="22677" name="Rectangle 5"/>
          <p:cNvSpPr>
            <a:spLocks/>
          </p:cNvSpPr>
          <p:nvPr/>
        </p:nvSpPr>
        <p:spPr bwMode="auto">
          <a:xfrm>
            <a:off x="1435100" y="1851025"/>
            <a:ext cx="2235200" cy="827088"/>
          </a:xfrm>
          <a:prstGeom prst="rect">
            <a:avLst/>
          </a:prstGeom>
          <a:noFill/>
          <a:ln w="12700">
            <a:noFill/>
            <a:miter lim="800000"/>
            <a:headEnd/>
            <a:tailEnd/>
          </a:ln>
        </p:spPr>
        <p:txBody>
          <a:bodyPr lIns="0" tIns="0" rIns="0" bIns="0"/>
          <a:lstStyle/>
          <a:p>
            <a:pPr algn="ctr"/>
            <a:r>
              <a:rPr lang="en-US" sz="2000">
                <a:solidFill>
                  <a:srgbClr val="0D0D0D"/>
                </a:solidFill>
                <a:sym typeface="Myriad Pro Semibold"/>
              </a:rPr>
              <a:t>The fastest path to the answer</a:t>
            </a:r>
          </a:p>
        </p:txBody>
      </p:sp>
      <p:graphicFrame>
        <p:nvGraphicFramePr>
          <p:cNvPr id="35" name="Group 3"/>
          <p:cNvGraphicFramePr>
            <a:graphicFrameLocks noGrp="1"/>
          </p:cNvGraphicFramePr>
          <p:nvPr/>
        </p:nvGraphicFramePr>
        <p:xfrm>
          <a:off x="7231063" y="2257425"/>
          <a:ext cx="914400" cy="3719513"/>
        </p:xfrm>
        <a:graphic>
          <a:graphicData uri="http://schemas.openxmlformats.org/drawingml/2006/table">
            <a:tbl>
              <a:tblPr/>
              <a:tblGrid>
                <a:gridCol w="187325"/>
                <a:gridCol w="349250"/>
                <a:gridCol w="377825"/>
              </a:tblGrid>
              <a:tr h="152400">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ID</a:t>
                      </a:r>
                    </a:p>
                  </a:txBody>
                  <a:tcPr marL="40585" marR="40585" marT="40585" marB="40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Data 1</a:t>
                      </a:r>
                    </a:p>
                  </a:txBody>
                  <a:tcPr marL="40585" marR="40585" marT="40585" marB="40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Data 2</a:t>
                      </a:r>
                    </a:p>
                  </a:txBody>
                  <a:tcPr marL="40585" marR="40585" marT="40585" marB="40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r>
              <a:tr h="122238">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10002</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10003</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10004</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10005</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10006</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10007</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10008</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10009</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10010</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10011</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10012</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totonaturae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10013</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10014</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10015</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10016</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10017</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10018</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10019</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10020</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10021</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10022</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10023</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10024</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quem dixere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chaeos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10025</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rudis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indigestaque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10026</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meis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perpetuum</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10027</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deducite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temopra</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10028</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carmen</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ante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10029</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mare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terras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10030</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tegit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et quod</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10031</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omnia</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caelum</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10032</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unus erat</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toto naturae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125">
                <a:tc>
                  <a:txBody>
                    <a:bodyPr/>
                    <a:lstStyle/>
                    <a:p>
                      <a:pPr marL="0" marR="0" lvl="0" indent="0" algn="r"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10033</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vultus</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300" b="0" i="0" u="none" strike="noStrike" cap="none" normalizeH="0" baseline="0">
                          <a:ln>
                            <a:noFill/>
                          </a:ln>
                          <a:solidFill>
                            <a:schemeClr val="tx1"/>
                          </a:solidFill>
                          <a:effectLst/>
                          <a:latin typeface="Verdana" pitchFamily="-111" charset="0"/>
                          <a:ea typeface="ＭＳ Ｐゴシック" pitchFamily="34" charset="-128"/>
                          <a:cs typeface="ＭＳ Ｐゴシック" pitchFamily="34" charset="-128"/>
                          <a:sym typeface="Verdana" pitchFamily="-111" charset="0"/>
                        </a:rPr>
                        <a:t>in orbe</a:t>
                      </a:r>
                    </a:p>
                  </a:txBody>
                  <a:tcPr marL="25365" marR="25365" marT="25365" marB="25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2816" name="Rectangle 710"/>
          <p:cNvSpPr>
            <a:spLocks/>
          </p:cNvSpPr>
          <p:nvPr/>
        </p:nvSpPr>
        <p:spPr bwMode="auto">
          <a:xfrm>
            <a:off x="7231063" y="4162425"/>
            <a:ext cx="914400" cy="1219200"/>
          </a:xfrm>
          <a:prstGeom prst="rect">
            <a:avLst/>
          </a:prstGeom>
          <a:solidFill>
            <a:srgbClr val="FF6600">
              <a:alpha val="70979"/>
            </a:srgbClr>
          </a:solidFill>
          <a:ln w="25400">
            <a:solidFill>
              <a:schemeClr val="tx1">
                <a:alpha val="50195"/>
              </a:schemeClr>
            </a:solidFill>
            <a:miter lim="800000"/>
            <a:headEnd/>
            <a:tailEnd/>
          </a:ln>
        </p:spPr>
        <p:txBody>
          <a:bodyPr lIns="0" tIns="0" rIns="0" bIns="0" anchor="ctr"/>
          <a:lstStyle/>
          <a:p>
            <a:pPr algn="ctr"/>
            <a:r>
              <a:rPr lang="en-US" sz="1600">
                <a:solidFill>
                  <a:srgbClr val="FFFFFF"/>
                </a:solidFill>
                <a:latin typeface="Myriad Pro" pitchFamily="34" charset="0"/>
              </a:rPr>
              <a:t>M. Dell</a:t>
            </a:r>
          </a:p>
        </p:txBody>
      </p:sp>
      <p:sp>
        <p:nvSpPr>
          <p:cNvPr id="22817" name="Rectangle 706"/>
          <p:cNvSpPr>
            <a:spLocks/>
          </p:cNvSpPr>
          <p:nvPr/>
        </p:nvSpPr>
        <p:spPr bwMode="auto">
          <a:xfrm>
            <a:off x="5205413" y="1397000"/>
            <a:ext cx="914400" cy="647700"/>
          </a:xfrm>
          <a:prstGeom prst="rect">
            <a:avLst/>
          </a:prstGeom>
          <a:solidFill>
            <a:srgbClr val="0D2D98">
              <a:alpha val="83136"/>
            </a:srgbClr>
          </a:solidFill>
          <a:ln w="25400">
            <a:solidFill>
              <a:schemeClr val="tx1">
                <a:alpha val="59999"/>
              </a:schemeClr>
            </a:solidFill>
            <a:miter lim="800000"/>
            <a:headEnd/>
            <a:tailEnd/>
          </a:ln>
        </p:spPr>
        <p:txBody>
          <a:bodyPr lIns="0" tIns="0" rIns="0" bIns="0" anchor="ctr"/>
          <a:lstStyle/>
          <a:p>
            <a:pPr algn="ctr"/>
            <a:r>
              <a:rPr lang="en-US" sz="1600">
                <a:solidFill>
                  <a:srgbClr val="FFFFFF"/>
                </a:solidFill>
                <a:latin typeface="Myriad Pro" pitchFamily="34" charset="0"/>
              </a:rPr>
              <a:t>Servers</a:t>
            </a:r>
          </a:p>
        </p:txBody>
      </p:sp>
      <p:sp>
        <p:nvSpPr>
          <p:cNvPr id="22818" name="Rectangle 707"/>
          <p:cNvSpPr>
            <a:spLocks/>
          </p:cNvSpPr>
          <p:nvPr/>
        </p:nvSpPr>
        <p:spPr bwMode="auto">
          <a:xfrm>
            <a:off x="5205413" y="3111500"/>
            <a:ext cx="914400" cy="622300"/>
          </a:xfrm>
          <a:prstGeom prst="rect">
            <a:avLst/>
          </a:prstGeom>
          <a:solidFill>
            <a:srgbClr val="517147">
              <a:alpha val="81175"/>
            </a:srgbClr>
          </a:solidFill>
          <a:ln w="25400">
            <a:solidFill>
              <a:schemeClr val="tx1">
                <a:alpha val="59999"/>
              </a:schemeClr>
            </a:solidFill>
            <a:miter lim="800000"/>
            <a:headEnd/>
            <a:tailEnd/>
          </a:ln>
        </p:spPr>
        <p:txBody>
          <a:bodyPr lIns="0" tIns="0" rIns="0" bIns="0" anchor="ctr"/>
          <a:lstStyle/>
          <a:p>
            <a:pPr algn="ctr"/>
            <a:r>
              <a:rPr lang="en-US" sz="1600">
                <a:solidFill>
                  <a:srgbClr val="FFFFFF"/>
                </a:solidFill>
                <a:latin typeface="Myriad Pro" pitchFamily="34" charset="0"/>
              </a:rPr>
              <a:t>West</a:t>
            </a:r>
          </a:p>
        </p:txBody>
      </p:sp>
      <p:cxnSp>
        <p:nvCxnSpPr>
          <p:cNvPr id="49442" name="Straight Arrow Connector 26"/>
          <p:cNvCxnSpPr>
            <a:cxnSpLocks noChangeShapeType="1"/>
            <a:endCxn id="22675" idx="3"/>
          </p:cNvCxnSpPr>
          <p:nvPr/>
        </p:nvCxnSpPr>
        <p:spPr bwMode="auto">
          <a:xfrm rot="10800000" flipV="1">
            <a:off x="3683000" y="3463925"/>
            <a:ext cx="1485900" cy="885825"/>
          </a:xfrm>
          <a:prstGeom prst="straightConnector1">
            <a:avLst/>
          </a:prstGeom>
          <a:noFill/>
          <a:ln w="19050">
            <a:solidFill>
              <a:schemeClr val="accent1">
                <a:lumMod val="25000"/>
              </a:schemeClr>
            </a:solidFill>
            <a:prstDash val="dash"/>
            <a:round/>
            <a:headEnd/>
            <a:tailEnd type="arrow" w="med" len="med"/>
          </a:ln>
        </p:spPr>
      </p:cxnSp>
      <p:sp>
        <p:nvSpPr>
          <p:cNvPr id="22820" name="Rectangle 4"/>
          <p:cNvSpPr txBox="1">
            <a:spLocks noChangeArrowheads="1"/>
          </p:cNvSpPr>
          <p:nvPr/>
        </p:nvSpPr>
        <p:spPr bwMode="auto">
          <a:xfrm>
            <a:off x="304800" y="152400"/>
            <a:ext cx="8229600" cy="660400"/>
          </a:xfrm>
          <a:prstGeom prst="rect">
            <a:avLst/>
          </a:prstGeom>
          <a:noFill/>
          <a:ln w="12700">
            <a:noFill/>
            <a:miter lim="800000"/>
            <a:headEnd/>
            <a:tailEnd/>
          </a:ln>
        </p:spPr>
        <p:txBody>
          <a:bodyPr lIns="38100" tIns="38100" rIns="38100" bIns="38100"/>
          <a:lstStyle/>
          <a:p>
            <a:pPr marL="1588" indent="-1588"/>
            <a:r>
              <a:rPr lang="en-US" sz="2800" b="1">
                <a:solidFill>
                  <a:schemeClr val="tx2"/>
                </a:solidFill>
                <a:sym typeface="Myriad Pro Semibold"/>
              </a:rPr>
              <a:t>Multi-tenant Query Optimizer</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572000" y="4267200"/>
            <a:ext cx="4419600" cy="1524000"/>
          </a:xfrm>
          <a:prstGeom prst="roundRect">
            <a:avLst/>
          </a:prstGeom>
          <a:solidFill>
            <a:schemeClr val="accent5"/>
          </a:solid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74625" indent="-174625">
              <a:spcAft>
                <a:spcPts val="600"/>
              </a:spcAft>
              <a:buClr>
                <a:srgbClr val="0070C0"/>
              </a:buClr>
            </a:pPr>
            <a:r>
              <a:rPr lang="en-US" sz="1600" b="1" dirty="0" smtClean="0">
                <a:solidFill>
                  <a:srgbClr val="0070C0"/>
                </a:solidFill>
              </a:rPr>
              <a:t>Self-Healing</a:t>
            </a:r>
          </a:p>
          <a:p>
            <a:pPr marL="174625" indent="-174625">
              <a:spcAft>
                <a:spcPts val="600"/>
              </a:spcAft>
              <a:buClr>
                <a:srgbClr val="0070C0"/>
              </a:buClr>
              <a:buFont typeface="Wingdings" pitchFamily="2" charset="2"/>
              <a:buChar char="§"/>
            </a:pPr>
            <a:r>
              <a:rPr lang="en-US" sz="1400" dirty="0" smtClean="0"/>
              <a:t>Automatic “scrutiny” processes find and correct any missing / inaccurate rows</a:t>
            </a:r>
          </a:p>
          <a:p>
            <a:pPr marL="174625" indent="-174625">
              <a:spcAft>
                <a:spcPts val="600"/>
              </a:spcAft>
              <a:buClr>
                <a:srgbClr val="0070C0"/>
              </a:buClr>
              <a:buFont typeface="Wingdings" pitchFamily="2" charset="2"/>
              <a:buChar char="§"/>
            </a:pPr>
            <a:r>
              <a:rPr lang="en-US" sz="1400" dirty="0" smtClean="0"/>
              <a:t>Query failures / exceptions automatically retry without reporting index</a:t>
            </a:r>
          </a:p>
        </p:txBody>
      </p:sp>
      <p:sp>
        <p:nvSpPr>
          <p:cNvPr id="23554" name="Rectangle 338"/>
          <p:cNvSpPr>
            <a:spLocks noGrp="1" noChangeArrowheads="1"/>
          </p:cNvSpPr>
          <p:nvPr>
            <p:ph type="title" idx="4294967295"/>
          </p:nvPr>
        </p:nvSpPr>
        <p:spPr>
          <a:xfrm>
            <a:off x="457200" y="174625"/>
            <a:ext cx="8229600" cy="660400"/>
          </a:xfrm>
        </p:spPr>
        <p:txBody>
          <a:bodyPr/>
          <a:lstStyle/>
          <a:p>
            <a:pPr marL="1588" indent="-1588"/>
            <a:r>
              <a:rPr lang="en-US" smtClean="0">
                <a:sym typeface="Myriad Pro Semibold"/>
              </a:rPr>
              <a:t>Reporting Index Optimization</a:t>
            </a:r>
          </a:p>
        </p:txBody>
      </p:sp>
      <p:sp>
        <p:nvSpPr>
          <p:cNvPr id="23555" name="Rectangle 339"/>
          <p:cNvSpPr>
            <a:spLocks/>
          </p:cNvSpPr>
          <p:nvPr/>
        </p:nvSpPr>
        <p:spPr bwMode="auto">
          <a:xfrm>
            <a:off x="5435600" y="1282700"/>
            <a:ext cx="2339975" cy="369888"/>
          </a:xfrm>
          <a:prstGeom prst="rect">
            <a:avLst/>
          </a:prstGeom>
          <a:noFill/>
          <a:ln w="12700">
            <a:noFill/>
            <a:miter lim="800000"/>
            <a:headEnd/>
            <a:tailEnd/>
          </a:ln>
        </p:spPr>
        <p:txBody>
          <a:bodyPr wrap="none" lIns="0" tIns="0" rIns="0" bIns="0">
            <a:spAutoFit/>
          </a:bodyPr>
          <a:lstStyle/>
          <a:p>
            <a:pPr marL="39688" indent="-39688"/>
            <a:r>
              <a:rPr lang="en-US" sz="2400" b="1">
                <a:ea typeface="Myriad Pro Semibold"/>
                <a:cs typeface="Myriad Pro Semibold"/>
                <a:sym typeface="Myriad Pro Semibold"/>
              </a:rPr>
              <a:t>Reporting Index</a:t>
            </a:r>
          </a:p>
        </p:txBody>
      </p:sp>
      <p:sp>
        <p:nvSpPr>
          <p:cNvPr id="23556" name="Rectangle 340"/>
          <p:cNvSpPr>
            <a:spLocks/>
          </p:cNvSpPr>
          <p:nvPr/>
        </p:nvSpPr>
        <p:spPr bwMode="auto">
          <a:xfrm>
            <a:off x="1054100" y="1257300"/>
            <a:ext cx="2474913" cy="365125"/>
          </a:xfrm>
          <a:prstGeom prst="rect">
            <a:avLst/>
          </a:prstGeom>
          <a:noFill/>
          <a:ln w="12700">
            <a:noFill/>
            <a:miter lim="800000"/>
            <a:headEnd/>
            <a:tailEnd/>
          </a:ln>
        </p:spPr>
        <p:txBody>
          <a:bodyPr wrap="none" lIns="0" tIns="0" rIns="0" bIns="0">
            <a:spAutoFit/>
          </a:bodyPr>
          <a:lstStyle/>
          <a:p>
            <a:pPr marL="39688" indent="-39688"/>
            <a:r>
              <a:rPr lang="en-US" sz="2400" b="1">
                <a:ea typeface="Myriad Pro Semibold"/>
                <a:cs typeface="Myriad Pro Semibold"/>
                <a:sym typeface="Myriad Pro Semibold"/>
              </a:rPr>
              <a:t>Muti-Tenant Table</a:t>
            </a:r>
          </a:p>
        </p:txBody>
      </p:sp>
      <p:graphicFrame>
        <p:nvGraphicFramePr>
          <p:cNvPr id="18877" name="Group 445"/>
          <p:cNvGraphicFramePr>
            <a:graphicFrameLocks noGrp="1"/>
          </p:cNvGraphicFramePr>
          <p:nvPr/>
        </p:nvGraphicFramePr>
        <p:xfrm>
          <a:off x="4856163" y="2592388"/>
          <a:ext cx="3906838" cy="1473200"/>
        </p:xfrm>
        <a:graphic>
          <a:graphicData uri="http://schemas.openxmlformats.org/drawingml/2006/table">
            <a:tbl>
              <a:tblPr/>
              <a:tblGrid>
                <a:gridCol w="782639"/>
                <a:gridCol w="875063"/>
                <a:gridCol w="750275"/>
                <a:gridCol w="748586"/>
                <a:gridCol w="750275"/>
              </a:tblGrid>
              <a:tr h="30003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600" b="1"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Tenant</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600" b="1"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Data 2</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600" b="1"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Data 7</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600" b="1"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600" b="1"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Data k</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r>
              <a:tr h="25558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Dell</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Display</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endPar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endPar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endPar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r>
              <a:tr h="26193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Dell</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Laptop</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endPar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endPar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endPar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r>
              <a:tr h="24923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Dell</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rPr>
                        <a:t>Server</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endPar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endParaRPr kumimoji="0" lang="en-US" sz="1800" b="0" i="0" u="none" strike="noStrike" cap="none" normalizeH="0" baseline="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endParaRPr kumimoji="0" lang="en-US" sz="18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r>
            </a:tbl>
          </a:graphicData>
        </a:graphic>
      </p:graphicFrame>
      <p:cxnSp>
        <p:nvCxnSpPr>
          <p:cNvPr id="23589" name="Straight Arrow Connector 550"/>
          <p:cNvCxnSpPr>
            <a:cxnSpLocks noChangeShapeType="1"/>
          </p:cNvCxnSpPr>
          <p:nvPr/>
        </p:nvCxnSpPr>
        <p:spPr bwMode="auto">
          <a:xfrm>
            <a:off x="3979863" y="3163888"/>
            <a:ext cx="762000" cy="1587"/>
          </a:xfrm>
          <a:prstGeom prst="straightConnector1">
            <a:avLst/>
          </a:prstGeom>
          <a:noFill/>
          <a:ln w="25400">
            <a:solidFill>
              <a:srgbClr val="000000"/>
            </a:solidFill>
            <a:round/>
            <a:headEnd/>
            <a:tailEnd type="arrow" w="med" len="med"/>
          </a:ln>
        </p:spPr>
      </p:cxnSp>
      <p:sp>
        <p:nvSpPr>
          <p:cNvPr id="23590" name="Rectangle 41"/>
          <p:cNvSpPr>
            <a:spLocks/>
          </p:cNvSpPr>
          <p:nvPr/>
        </p:nvSpPr>
        <p:spPr bwMode="auto">
          <a:xfrm>
            <a:off x="4030663" y="3203575"/>
            <a:ext cx="641350" cy="615950"/>
          </a:xfrm>
          <a:prstGeom prst="rect">
            <a:avLst/>
          </a:prstGeom>
          <a:noFill/>
          <a:ln w="12700">
            <a:noFill/>
            <a:miter lim="800000"/>
            <a:headEnd/>
            <a:tailEnd/>
          </a:ln>
        </p:spPr>
        <p:txBody>
          <a:bodyPr wrap="none" lIns="0" tIns="0" rIns="0" bIns="0">
            <a:spAutoFit/>
          </a:bodyPr>
          <a:lstStyle/>
          <a:p>
            <a:r>
              <a:rPr lang="en-US" sz="2000" b="1">
                <a:latin typeface="Myriad Pro" pitchFamily="34" charset="0"/>
                <a:sym typeface="Myriad Pro" pitchFamily="34" charset="0"/>
              </a:rPr>
              <a:t>Sync</a:t>
            </a:r>
          </a:p>
          <a:p>
            <a:r>
              <a:rPr lang="en-US" sz="2000" b="1">
                <a:latin typeface="Myriad Pro" pitchFamily="34" charset="0"/>
                <a:sym typeface="Myriad Pro" pitchFamily="34" charset="0"/>
              </a:rPr>
              <a:t>Copy</a:t>
            </a:r>
          </a:p>
        </p:txBody>
      </p:sp>
      <p:grpSp>
        <p:nvGrpSpPr>
          <p:cNvPr id="23591" name="Group 8"/>
          <p:cNvGrpSpPr>
            <a:grpSpLocks/>
          </p:cNvGrpSpPr>
          <p:nvPr/>
        </p:nvGrpSpPr>
        <p:grpSpPr bwMode="auto">
          <a:xfrm>
            <a:off x="304800" y="1966913"/>
            <a:ext cx="2017713" cy="2657475"/>
            <a:chOff x="0" y="0"/>
            <a:chExt cx="1270" cy="1674"/>
          </a:xfrm>
        </p:grpSpPr>
        <p:pic>
          <p:nvPicPr>
            <p:cNvPr id="23644" name="Picture 9"/>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23645" name="Picture 10"/>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23592" name="Group 12"/>
          <p:cNvGrpSpPr>
            <a:grpSpLocks/>
          </p:cNvGrpSpPr>
          <p:nvPr/>
        </p:nvGrpSpPr>
        <p:grpSpPr bwMode="auto">
          <a:xfrm>
            <a:off x="436563" y="2090738"/>
            <a:ext cx="2016125" cy="2659062"/>
            <a:chOff x="0" y="0"/>
            <a:chExt cx="1270" cy="1674"/>
          </a:xfrm>
        </p:grpSpPr>
        <p:pic>
          <p:nvPicPr>
            <p:cNvPr id="23642" name="Picture 13"/>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23643" name="Picture 14"/>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pSp>
        <p:nvGrpSpPr>
          <p:cNvPr id="23593" name="Group 15"/>
          <p:cNvGrpSpPr>
            <a:grpSpLocks/>
          </p:cNvGrpSpPr>
          <p:nvPr/>
        </p:nvGrpSpPr>
        <p:grpSpPr bwMode="auto">
          <a:xfrm>
            <a:off x="563563" y="2217738"/>
            <a:ext cx="2016125" cy="2659062"/>
            <a:chOff x="0" y="0"/>
            <a:chExt cx="1270" cy="1674"/>
          </a:xfrm>
        </p:grpSpPr>
        <p:pic>
          <p:nvPicPr>
            <p:cNvPr id="23640" name="Picture 16"/>
            <p:cNvPicPr>
              <a:picLocks noChangeArrowheads="1"/>
            </p:cNvPicPr>
            <p:nvPr/>
          </p:nvPicPr>
          <p:blipFill>
            <a:blip r:embed="rId3"/>
            <a:srcRect/>
            <a:stretch>
              <a:fillRect/>
            </a:stretch>
          </p:blipFill>
          <p:spPr bwMode="auto">
            <a:xfrm>
              <a:off x="-2" y="-4"/>
              <a:ext cx="1231" cy="879"/>
            </a:xfrm>
            <a:prstGeom prst="rect">
              <a:avLst/>
            </a:prstGeom>
            <a:noFill/>
            <a:ln w="12700">
              <a:noFill/>
              <a:miter lim="800000"/>
              <a:headEnd/>
              <a:tailEnd/>
            </a:ln>
          </p:spPr>
        </p:pic>
        <p:pic>
          <p:nvPicPr>
            <p:cNvPr id="23641" name="Picture 17"/>
            <p:cNvPicPr>
              <a:picLocks noChangeArrowheads="1"/>
            </p:cNvPicPr>
            <p:nvPr/>
          </p:nvPicPr>
          <p:blipFill>
            <a:blip r:embed="rId4"/>
            <a:srcRect/>
            <a:stretch>
              <a:fillRect/>
            </a:stretch>
          </p:blipFill>
          <p:spPr bwMode="auto">
            <a:xfrm>
              <a:off x="-1" y="838"/>
              <a:ext cx="1271" cy="840"/>
            </a:xfrm>
            <a:prstGeom prst="rect">
              <a:avLst/>
            </a:prstGeom>
            <a:noFill/>
            <a:ln w="12700">
              <a:noFill/>
              <a:miter lim="800000"/>
              <a:headEnd/>
              <a:tailEnd/>
            </a:ln>
          </p:spPr>
        </p:pic>
      </p:grpSp>
      <p:graphicFrame>
        <p:nvGraphicFramePr>
          <p:cNvPr id="27" name="Group 341"/>
          <p:cNvGraphicFramePr>
            <a:graphicFrameLocks noGrp="1"/>
          </p:cNvGraphicFramePr>
          <p:nvPr/>
        </p:nvGraphicFramePr>
        <p:xfrm>
          <a:off x="876300" y="2689225"/>
          <a:ext cx="2933700" cy="3177540"/>
        </p:xfrm>
        <a:graphic>
          <a:graphicData uri="http://schemas.openxmlformats.org/drawingml/2006/table">
            <a:tbl>
              <a:tblPr/>
              <a:tblGrid>
                <a:gridCol w="977900"/>
                <a:gridCol w="977900"/>
                <a:gridCol w="977900"/>
              </a:tblGrid>
              <a:tr h="3429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1" i="0" u="none" strike="noStrike" cap="none" normalizeH="0" baseline="0" dirty="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ID</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Tenant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1"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Data 2</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1000001</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$190</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845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1000002</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$250</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4163">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1000003</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$680</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1000004</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dirty="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Poker</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2C0F3"/>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1000005</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Black Jack</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2C0F3"/>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1000006</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Harrah’s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Craps</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2C0F3"/>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1000007</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Dell</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Display</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1000008</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Dell</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Laptop</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3B7"/>
                    </a:solidFill>
                  </a:tcPr>
                </a:tc>
              </a:tr>
              <a:tr h="292100">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1000009</a:t>
                      </a:r>
                    </a:p>
                  </a:txBody>
                  <a:tcPr marL="50800" marR="50800" marT="50800" marB="50800"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Dell</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 typeface="Wingdings" pitchFamily="-111" charset="2"/>
                        <a:buNone/>
                        <a:tabLst>
                          <a:tab pos="914400" algn="l"/>
                        </a:tabLst>
                      </a:pPr>
                      <a:r>
                        <a:rPr kumimoji="0" lang="en-US" sz="1400" b="0" i="0" u="none" strike="noStrike" cap="none" normalizeH="0" baseline="0" dirty="0">
                          <a:ln>
                            <a:noFill/>
                          </a:ln>
                          <a:solidFill>
                            <a:schemeClr val="tx1"/>
                          </a:solidFill>
                          <a:effectLst/>
                          <a:latin typeface="Arial" pitchFamily="-111" charset="0"/>
                          <a:ea typeface="ヒラギノ角ゴ ProN W3" pitchFamily="-111" charset="-128"/>
                          <a:cs typeface="ヒラギノ角ゴ ProN W3" pitchFamily="-111" charset="-128"/>
                          <a:sym typeface="Arial" pitchFamily="-111" charset="0"/>
                        </a:rPr>
                        <a:t>Server</a:t>
                      </a:r>
                    </a:p>
                  </a:txBody>
                  <a:tcPr marL="50800" marR="50800" marT="50800" marB="50800"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E3B7"/>
                    </a:solidFill>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457200" y="2971800"/>
            <a:ext cx="6400800" cy="609600"/>
          </a:xfrm>
          <a:prstGeom prst="rect">
            <a:avLst/>
          </a:prstGeom>
          <a:solidFill>
            <a:srgbClr val="0070C0"/>
          </a:solidFill>
          <a:ln w="9525" algn="ctr">
            <a:noFill/>
            <a:round/>
            <a:headEnd/>
            <a:tailEnd/>
          </a:ln>
        </p:spPr>
        <p:txBody>
          <a:bodyPr/>
          <a:lstStyle/>
          <a:p>
            <a:endParaRPr lang="en-US"/>
          </a:p>
        </p:txBody>
      </p:sp>
      <p:sp>
        <p:nvSpPr>
          <p:cNvPr id="10243" name="Rectangle 2"/>
          <p:cNvSpPr>
            <a:spLocks noGrp="1" noChangeArrowheads="1"/>
          </p:cNvSpPr>
          <p:nvPr>
            <p:ph type="title"/>
          </p:nvPr>
        </p:nvSpPr>
        <p:spPr/>
        <p:txBody>
          <a:bodyPr/>
          <a:lstStyle/>
          <a:p>
            <a:r>
              <a:rPr lang="en-US" smtClean="0"/>
              <a:t>Agenda</a:t>
            </a:r>
          </a:p>
        </p:txBody>
      </p:sp>
      <p:sp>
        <p:nvSpPr>
          <p:cNvPr id="10244" name="Rectangle 3"/>
          <p:cNvSpPr>
            <a:spLocks noGrp="1" noChangeArrowheads="1"/>
          </p:cNvSpPr>
          <p:nvPr>
            <p:ph type="body" idx="1"/>
          </p:nvPr>
        </p:nvSpPr>
        <p:spPr>
          <a:xfrm>
            <a:off x="509588" y="1162050"/>
            <a:ext cx="8177212" cy="3867150"/>
          </a:xfrm>
        </p:spPr>
        <p:txBody>
          <a:bodyPr/>
          <a:lstStyle/>
          <a:p>
            <a:pPr>
              <a:lnSpc>
                <a:spcPts val="4000"/>
              </a:lnSpc>
            </a:pPr>
            <a:r>
              <a:rPr lang="en-US" sz="2800" dirty="0" smtClean="0"/>
              <a:t>Salesforce.com Cloud Services</a:t>
            </a:r>
          </a:p>
          <a:p>
            <a:pPr>
              <a:lnSpc>
                <a:spcPts val="4000"/>
              </a:lnSpc>
            </a:pPr>
            <a:r>
              <a:rPr lang="en-US" sz="2800" dirty="0" smtClean="0"/>
              <a:t>Site Architecture </a:t>
            </a:r>
          </a:p>
          <a:p>
            <a:pPr>
              <a:lnSpc>
                <a:spcPts val="4000"/>
              </a:lnSpc>
            </a:pPr>
            <a:r>
              <a:rPr lang="en-US" sz="2800" dirty="0" smtClean="0"/>
              <a:t>Self Optimizing Database</a:t>
            </a:r>
          </a:p>
          <a:p>
            <a:pPr>
              <a:lnSpc>
                <a:spcPts val="4000"/>
              </a:lnSpc>
            </a:pPr>
            <a:r>
              <a:rPr lang="en-US" sz="2800" b="1" dirty="0" smtClean="0">
                <a:solidFill>
                  <a:schemeClr val="bg1"/>
                </a:solidFill>
              </a:rPr>
              <a:t>Automatic Resource Management</a:t>
            </a:r>
          </a:p>
          <a:p>
            <a:pPr>
              <a:lnSpc>
                <a:spcPts val="4000"/>
              </a:lnSpc>
            </a:pPr>
            <a:r>
              <a:rPr lang="en-US" sz="2800" dirty="0" smtClean="0"/>
              <a:t>Automatic Quality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entagon 38"/>
          <p:cNvSpPr/>
          <p:nvPr/>
        </p:nvSpPr>
        <p:spPr bwMode="auto">
          <a:xfrm>
            <a:off x="4607854" y="2841846"/>
            <a:ext cx="1640542" cy="564776"/>
          </a:xfrm>
          <a:prstGeom prst="homePlate">
            <a:avLst/>
          </a:prstGeom>
          <a:solidFill>
            <a:srgbClr val="FF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C00000"/>
                </a:solidFill>
                <a:effectLst/>
                <a:latin typeface="Arial" pitchFamily="27" charset="0"/>
                <a:ea typeface="ヒラギノ角ゴ ProN W3" pitchFamily="27" charset="-128"/>
                <a:cs typeface="ヒラギノ角ゴ ProN W3" pitchFamily="27" charset="-128"/>
                <a:sym typeface="Arial" pitchFamily="27" charset="0"/>
              </a:rPr>
              <a:t>Health check is bad</a:t>
            </a:r>
            <a:endParaRPr kumimoji="0" lang="en-US" sz="1400" b="1" i="1" u="none" strike="noStrike" cap="none" normalizeH="0" baseline="0" dirty="0">
              <a:ln>
                <a:noFill/>
              </a:ln>
              <a:solidFill>
                <a:srgbClr val="C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8" name="Pentagon 37"/>
          <p:cNvSpPr/>
          <p:nvPr/>
        </p:nvSpPr>
        <p:spPr bwMode="auto">
          <a:xfrm>
            <a:off x="4589929" y="2026036"/>
            <a:ext cx="1640542" cy="564776"/>
          </a:xfrm>
          <a:prstGeom prst="homePlate">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B050"/>
                </a:solidFill>
                <a:effectLst/>
                <a:latin typeface="Arial" pitchFamily="27" charset="0"/>
                <a:ea typeface="ヒラギノ角ゴ ProN W3" pitchFamily="27" charset="-128"/>
                <a:cs typeface="ヒラギノ角ゴ ProN W3" pitchFamily="27" charset="-128"/>
                <a:sym typeface="Arial" pitchFamily="27" charset="0"/>
              </a:rPr>
              <a:t>Health check is good</a:t>
            </a:r>
            <a:endParaRPr kumimoji="0" lang="en-US" sz="1400" b="1" i="1" u="none" strike="noStrike" cap="none" normalizeH="0" baseline="0" dirty="0">
              <a:ln>
                <a:noFill/>
              </a:ln>
              <a:solidFill>
                <a:srgbClr val="00B05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7" name="Right Arrow 36"/>
          <p:cNvSpPr/>
          <p:nvPr/>
        </p:nvSpPr>
        <p:spPr bwMode="auto">
          <a:xfrm>
            <a:off x="1837765" y="2644599"/>
            <a:ext cx="1550894" cy="295835"/>
          </a:xfrm>
          <a:prstGeom prst="rightArrow">
            <a:avLst/>
          </a:prstGeom>
          <a:gradFill flip="none" rotWithShape="1">
            <a:gsLst>
              <a:gs pos="0">
                <a:schemeClr val="bg1">
                  <a:lumMod val="65000"/>
                </a:schemeClr>
              </a:gs>
              <a:gs pos="50000">
                <a:schemeClr val="bg1">
                  <a:lumMod val="85000"/>
                </a:schemeClr>
              </a:gs>
              <a:gs pos="100000">
                <a:schemeClr val="bg1"/>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6626" name="Title 1"/>
          <p:cNvSpPr>
            <a:spLocks noGrp="1"/>
          </p:cNvSpPr>
          <p:nvPr>
            <p:ph type="title"/>
          </p:nvPr>
        </p:nvSpPr>
        <p:spPr/>
        <p:txBody>
          <a:bodyPr/>
          <a:lstStyle/>
          <a:p>
            <a:r>
              <a:rPr lang="en-US" smtClean="0"/>
              <a:t>Dynamic Request Routing</a:t>
            </a:r>
          </a:p>
        </p:txBody>
      </p:sp>
      <p:sp>
        <p:nvSpPr>
          <p:cNvPr id="4" name="Cube 3"/>
          <p:cNvSpPr/>
          <p:nvPr/>
        </p:nvSpPr>
        <p:spPr bwMode="auto">
          <a:xfrm>
            <a:off x="3657408" y="1951204"/>
            <a:ext cx="943312" cy="1792294"/>
          </a:xfrm>
          <a:prstGeom prst="cube">
            <a:avLst/>
          </a:prstGeom>
          <a:solidFill>
            <a:schemeClr val="bg1">
              <a:lumMod val="9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5" name="Rectangle 4"/>
          <p:cNvSpPr/>
          <p:nvPr/>
        </p:nvSpPr>
        <p:spPr bwMode="auto">
          <a:xfrm>
            <a:off x="4223395" y="2269576"/>
            <a:ext cx="94331" cy="188662"/>
          </a:xfrm>
          <a:prstGeom prst="rect">
            <a:avLst/>
          </a:prstGeom>
          <a:solidFill>
            <a:schemeClr val="tx1">
              <a:lumMod val="50000"/>
              <a:lumOff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grpSp>
        <p:nvGrpSpPr>
          <p:cNvPr id="6" name="Group 5"/>
          <p:cNvGrpSpPr/>
          <p:nvPr/>
        </p:nvGrpSpPr>
        <p:grpSpPr>
          <a:xfrm>
            <a:off x="3751739" y="2269576"/>
            <a:ext cx="424491" cy="188662"/>
            <a:chOff x="1371600" y="5105400"/>
            <a:chExt cx="304800" cy="152400"/>
          </a:xfrm>
        </p:grpSpPr>
        <p:cxnSp>
          <p:nvCxnSpPr>
            <p:cNvPr id="7" name="Straight Connector 6"/>
            <p:cNvCxnSpPr/>
            <p:nvPr/>
          </p:nvCxnSpPr>
          <p:spPr bwMode="auto">
            <a:xfrm>
              <a:off x="1371600" y="51054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8" name="Straight Connector 7"/>
            <p:cNvCxnSpPr/>
            <p:nvPr/>
          </p:nvCxnSpPr>
          <p:spPr bwMode="auto">
            <a:xfrm>
              <a:off x="1371600" y="51562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9" name="Straight Connector 8"/>
            <p:cNvCxnSpPr/>
            <p:nvPr/>
          </p:nvCxnSpPr>
          <p:spPr bwMode="auto">
            <a:xfrm>
              <a:off x="1371600" y="52070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10" name="Straight Connector 9"/>
            <p:cNvCxnSpPr/>
            <p:nvPr/>
          </p:nvCxnSpPr>
          <p:spPr bwMode="auto">
            <a:xfrm>
              <a:off x="1371600" y="52578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grpSp>
      <p:sp>
        <p:nvSpPr>
          <p:cNvPr id="21" name="Freeform 20"/>
          <p:cNvSpPr/>
          <p:nvPr/>
        </p:nvSpPr>
        <p:spPr bwMode="auto">
          <a:xfrm>
            <a:off x="3409355" y="2642968"/>
            <a:ext cx="625380" cy="1399246"/>
          </a:xfrm>
          <a:custGeom>
            <a:avLst/>
            <a:gdLst>
              <a:gd name="connsiteX0" fmla="*/ 64910 w 505177"/>
              <a:gd name="connsiteY0" fmla="*/ 0 h 1130299"/>
              <a:gd name="connsiteX1" fmla="*/ 5644 w 505177"/>
              <a:gd name="connsiteY1" fmla="*/ 177800 h 1130299"/>
              <a:gd name="connsiteX2" fmla="*/ 98777 w 505177"/>
              <a:gd name="connsiteY2" fmla="*/ 973666 h 1130299"/>
              <a:gd name="connsiteX3" fmla="*/ 505177 w 505177"/>
              <a:gd name="connsiteY3" fmla="*/ 1117600 h 1130299"/>
            </a:gdLst>
            <a:ahLst/>
            <a:cxnLst>
              <a:cxn ang="0">
                <a:pos x="connsiteX0" y="connsiteY0"/>
              </a:cxn>
              <a:cxn ang="0">
                <a:pos x="connsiteX1" y="connsiteY1"/>
              </a:cxn>
              <a:cxn ang="0">
                <a:pos x="connsiteX2" y="connsiteY2"/>
              </a:cxn>
              <a:cxn ang="0">
                <a:pos x="connsiteX3" y="connsiteY3"/>
              </a:cxn>
            </a:cxnLst>
            <a:rect l="l" t="t" r="r" b="b"/>
            <a:pathLst>
              <a:path w="505177" h="1130299">
                <a:moveTo>
                  <a:pt x="64910" y="0"/>
                </a:moveTo>
                <a:cubicBezTo>
                  <a:pt x="32455" y="7761"/>
                  <a:pt x="0" y="15523"/>
                  <a:pt x="5644" y="177800"/>
                </a:cubicBezTo>
                <a:cubicBezTo>
                  <a:pt x="11288" y="340077"/>
                  <a:pt x="15522" y="817033"/>
                  <a:pt x="98777" y="973666"/>
                </a:cubicBezTo>
                <a:cubicBezTo>
                  <a:pt x="182033" y="1130299"/>
                  <a:pt x="343605" y="1123949"/>
                  <a:pt x="505177" y="1117600"/>
                </a:cubicBezTo>
              </a:path>
            </a:pathLst>
          </a:cu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2" name="Freeform 21"/>
          <p:cNvSpPr/>
          <p:nvPr/>
        </p:nvSpPr>
        <p:spPr bwMode="auto">
          <a:xfrm flipH="1">
            <a:off x="4017284" y="2642960"/>
            <a:ext cx="625380" cy="1399246"/>
          </a:xfrm>
          <a:custGeom>
            <a:avLst/>
            <a:gdLst>
              <a:gd name="connsiteX0" fmla="*/ 64910 w 505177"/>
              <a:gd name="connsiteY0" fmla="*/ 0 h 1130299"/>
              <a:gd name="connsiteX1" fmla="*/ 5644 w 505177"/>
              <a:gd name="connsiteY1" fmla="*/ 177800 h 1130299"/>
              <a:gd name="connsiteX2" fmla="*/ 98777 w 505177"/>
              <a:gd name="connsiteY2" fmla="*/ 973666 h 1130299"/>
              <a:gd name="connsiteX3" fmla="*/ 505177 w 505177"/>
              <a:gd name="connsiteY3" fmla="*/ 1117600 h 1130299"/>
            </a:gdLst>
            <a:ahLst/>
            <a:cxnLst>
              <a:cxn ang="0">
                <a:pos x="connsiteX0" y="connsiteY0"/>
              </a:cxn>
              <a:cxn ang="0">
                <a:pos x="connsiteX1" y="connsiteY1"/>
              </a:cxn>
              <a:cxn ang="0">
                <a:pos x="connsiteX2" y="connsiteY2"/>
              </a:cxn>
              <a:cxn ang="0">
                <a:pos x="connsiteX3" y="connsiteY3"/>
              </a:cxn>
            </a:cxnLst>
            <a:rect l="l" t="t" r="r" b="b"/>
            <a:pathLst>
              <a:path w="505177" h="1130299">
                <a:moveTo>
                  <a:pt x="64910" y="0"/>
                </a:moveTo>
                <a:cubicBezTo>
                  <a:pt x="32455" y="7761"/>
                  <a:pt x="0" y="15523"/>
                  <a:pt x="5644" y="177800"/>
                </a:cubicBezTo>
                <a:cubicBezTo>
                  <a:pt x="11288" y="340077"/>
                  <a:pt x="15522" y="817033"/>
                  <a:pt x="98777" y="973666"/>
                </a:cubicBezTo>
                <a:cubicBezTo>
                  <a:pt x="182033" y="1130299"/>
                  <a:pt x="343605" y="1123949"/>
                  <a:pt x="505177" y="1117600"/>
                </a:cubicBezTo>
              </a:path>
            </a:pathLst>
          </a:cu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5" name="Oval 24"/>
          <p:cNvSpPr/>
          <p:nvPr/>
        </p:nvSpPr>
        <p:spPr bwMode="auto">
          <a:xfrm>
            <a:off x="3846070" y="3167029"/>
            <a:ext cx="345881" cy="345881"/>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50000" t="50000" r="50000" b="50000"/>
            </a:path>
            <a:tileRect/>
          </a:gra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4" name="Oval 23"/>
          <p:cNvSpPr/>
          <p:nvPr/>
        </p:nvSpPr>
        <p:spPr bwMode="auto">
          <a:xfrm>
            <a:off x="3929921" y="3250878"/>
            <a:ext cx="178181" cy="178181"/>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path path="circle">
              <a:fillToRect l="50000" t="50000" r="50000" b="50000"/>
            </a:path>
            <a:tileRect/>
          </a:gra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6" name="Freeform 25"/>
          <p:cNvSpPr/>
          <p:nvPr/>
        </p:nvSpPr>
        <p:spPr bwMode="auto">
          <a:xfrm>
            <a:off x="3992808" y="3334729"/>
            <a:ext cx="459428" cy="1242028"/>
          </a:xfrm>
          <a:custGeom>
            <a:avLst/>
            <a:gdLst>
              <a:gd name="connsiteX0" fmla="*/ 16934 w 371122"/>
              <a:gd name="connsiteY0" fmla="*/ 558800 h 1003300"/>
              <a:gd name="connsiteX1" fmla="*/ 25400 w 371122"/>
              <a:gd name="connsiteY1" fmla="*/ 770467 h 1003300"/>
              <a:gd name="connsiteX2" fmla="*/ 169334 w 371122"/>
              <a:gd name="connsiteY2" fmla="*/ 982133 h 1003300"/>
              <a:gd name="connsiteX3" fmla="*/ 355600 w 371122"/>
              <a:gd name="connsiteY3" fmla="*/ 897467 h 1003300"/>
              <a:gd name="connsiteX4" fmla="*/ 262467 w 371122"/>
              <a:gd name="connsiteY4" fmla="*/ 389467 h 1003300"/>
              <a:gd name="connsiteX5" fmla="*/ 33867 w 371122"/>
              <a:gd name="connsiteY5" fmla="*/ 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122" h="1003300">
                <a:moveTo>
                  <a:pt x="16934" y="558800"/>
                </a:moveTo>
                <a:cubicBezTo>
                  <a:pt x="8467" y="629356"/>
                  <a:pt x="0" y="699912"/>
                  <a:pt x="25400" y="770467"/>
                </a:cubicBezTo>
                <a:cubicBezTo>
                  <a:pt x="50800" y="841022"/>
                  <a:pt x="114301" y="960966"/>
                  <a:pt x="169334" y="982133"/>
                </a:cubicBezTo>
                <a:cubicBezTo>
                  <a:pt x="224367" y="1003300"/>
                  <a:pt x="340078" y="996245"/>
                  <a:pt x="355600" y="897467"/>
                </a:cubicBezTo>
                <a:cubicBezTo>
                  <a:pt x="371122" y="798689"/>
                  <a:pt x="316089" y="539045"/>
                  <a:pt x="262467" y="389467"/>
                </a:cubicBezTo>
                <a:cubicBezTo>
                  <a:pt x="208845" y="239889"/>
                  <a:pt x="121356" y="119944"/>
                  <a:pt x="33867" y="0"/>
                </a:cubicBezTo>
              </a:path>
            </a:pathLst>
          </a:cu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7" name="Rectangle 16"/>
          <p:cNvSpPr/>
          <p:nvPr/>
        </p:nvSpPr>
        <p:spPr bwMode="auto">
          <a:xfrm>
            <a:off x="3496162" y="2611524"/>
            <a:ext cx="167372" cy="83850"/>
          </a:xfrm>
          <a:prstGeom prst="rect">
            <a:avLst/>
          </a:prstGeom>
          <a:solidFill>
            <a:schemeClr val="bg1">
              <a:lumMod val="85000"/>
            </a:schemeClr>
          </a:solidFill>
          <a:ln w="3175" cap="flat" cmpd="sng" algn="ctr">
            <a:solidFill>
              <a:schemeClr val="tx1">
                <a:lumMod val="50000"/>
                <a:lumOff val="5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9" name="Rectangle 18"/>
          <p:cNvSpPr/>
          <p:nvPr/>
        </p:nvSpPr>
        <p:spPr bwMode="auto">
          <a:xfrm>
            <a:off x="4395354" y="2611524"/>
            <a:ext cx="173924" cy="83850"/>
          </a:xfrm>
          <a:prstGeom prst="rect">
            <a:avLst/>
          </a:prstGeom>
          <a:solidFill>
            <a:schemeClr val="bg1">
              <a:lumMod val="85000"/>
            </a:schemeClr>
          </a:solidFill>
          <a:ln w="3175" cap="flat" cmpd="sng" algn="ctr">
            <a:solidFill>
              <a:schemeClr val="tx1">
                <a:lumMod val="50000"/>
                <a:lumOff val="5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7" name="TextBox 26"/>
          <p:cNvSpPr txBox="1"/>
          <p:nvPr/>
        </p:nvSpPr>
        <p:spPr>
          <a:xfrm>
            <a:off x="3615484" y="2559117"/>
            <a:ext cx="786094" cy="523220"/>
          </a:xfrm>
          <a:prstGeom prst="rect">
            <a:avLst/>
          </a:prstGeom>
          <a:noFill/>
        </p:spPr>
        <p:txBody>
          <a:bodyPr wrap="square" rtlCol="0">
            <a:spAutoFit/>
          </a:bodyPr>
          <a:lstStyle/>
          <a:p>
            <a:pPr algn="ctr"/>
            <a:r>
              <a:rPr lang="en-US" sz="1400" b="1" i="1" dirty="0" smtClean="0"/>
              <a:t>Health check</a:t>
            </a:r>
            <a:endParaRPr lang="en-US" sz="1400" b="1" i="1" dirty="0"/>
          </a:p>
        </p:txBody>
      </p:sp>
      <p:sp>
        <p:nvSpPr>
          <p:cNvPr id="29" name="Rectangle 28"/>
          <p:cNvSpPr/>
          <p:nvPr/>
        </p:nvSpPr>
        <p:spPr>
          <a:xfrm>
            <a:off x="2781965" y="4664210"/>
            <a:ext cx="3486951" cy="1354217"/>
          </a:xfrm>
          <a:prstGeom prst="rect">
            <a:avLst/>
          </a:prstGeom>
        </p:spPr>
        <p:txBody>
          <a:bodyPr wrap="square">
            <a:spAutoFit/>
          </a:bodyPr>
          <a:lstStyle/>
          <a:p>
            <a:pPr marL="176213" indent="-176213">
              <a:spcAft>
                <a:spcPts val="600"/>
              </a:spcAft>
              <a:buClr>
                <a:srgbClr val="0070C0"/>
              </a:buClr>
              <a:buFont typeface="Wingdings" pitchFamily="2" charset="2"/>
              <a:buChar char="§"/>
            </a:pPr>
            <a:r>
              <a:rPr lang="en-US" sz="1800" dirty="0" smtClean="0"/>
              <a:t>Recent CPU usage</a:t>
            </a:r>
          </a:p>
          <a:p>
            <a:pPr marL="176213" indent="-176213">
              <a:spcAft>
                <a:spcPts val="600"/>
              </a:spcAft>
              <a:buClr>
                <a:srgbClr val="0070C0"/>
              </a:buClr>
              <a:buFont typeface="Wingdings" pitchFamily="2" charset="2"/>
              <a:buChar char="§"/>
            </a:pPr>
            <a:r>
              <a:rPr lang="en-US" sz="1800" dirty="0" smtClean="0"/>
              <a:t>Percentage of CPU time spent in garbage collection</a:t>
            </a:r>
          </a:p>
          <a:p>
            <a:pPr marL="176213" indent="-176213">
              <a:spcAft>
                <a:spcPts val="600"/>
              </a:spcAft>
              <a:buClr>
                <a:srgbClr val="0070C0"/>
              </a:buClr>
              <a:buFont typeface="Wingdings" pitchFamily="2" charset="2"/>
              <a:buChar char="§"/>
            </a:pPr>
            <a:r>
              <a:rPr lang="en-US" sz="1800" dirty="0" smtClean="0"/>
              <a:t>Free database connections</a:t>
            </a:r>
          </a:p>
        </p:txBody>
      </p:sp>
      <p:grpSp>
        <p:nvGrpSpPr>
          <p:cNvPr id="33" name="Group 32"/>
          <p:cNvGrpSpPr/>
          <p:nvPr/>
        </p:nvGrpSpPr>
        <p:grpSpPr>
          <a:xfrm>
            <a:off x="1177599" y="2541384"/>
            <a:ext cx="624824" cy="536831"/>
            <a:chOff x="1072091" y="2927308"/>
            <a:chExt cx="240242" cy="206409"/>
          </a:xfrm>
        </p:grpSpPr>
        <p:sp>
          <p:nvSpPr>
            <p:cNvPr id="30" name="Flowchart: Document 29"/>
            <p:cNvSpPr/>
            <p:nvPr/>
          </p:nvSpPr>
          <p:spPr bwMode="auto">
            <a:xfrm>
              <a:off x="1207558" y="2927308"/>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1" name="Flowchart: Document 30"/>
            <p:cNvSpPr/>
            <p:nvPr/>
          </p:nvSpPr>
          <p:spPr bwMode="auto">
            <a:xfrm>
              <a:off x="1190625" y="3045841"/>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2" name="Flowchart: Document 31"/>
            <p:cNvSpPr/>
            <p:nvPr/>
          </p:nvSpPr>
          <p:spPr bwMode="auto">
            <a:xfrm>
              <a:off x="1072091" y="2978108"/>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grpSp>
      <p:sp>
        <p:nvSpPr>
          <p:cNvPr id="36" name="TextBox 35"/>
          <p:cNvSpPr txBox="1"/>
          <p:nvPr/>
        </p:nvSpPr>
        <p:spPr>
          <a:xfrm>
            <a:off x="914400" y="3162483"/>
            <a:ext cx="1863969" cy="307777"/>
          </a:xfrm>
          <a:prstGeom prst="rect">
            <a:avLst/>
          </a:prstGeom>
          <a:noFill/>
        </p:spPr>
        <p:txBody>
          <a:bodyPr wrap="square" rtlCol="0">
            <a:spAutoFit/>
          </a:bodyPr>
          <a:lstStyle/>
          <a:p>
            <a:r>
              <a:rPr lang="en-US" sz="1400" i="1" dirty="0" smtClean="0"/>
              <a:t>Incoming requests</a:t>
            </a:r>
            <a:endParaRPr lang="en-US" sz="1400" i="1" dirty="0"/>
          </a:p>
        </p:txBody>
      </p:sp>
      <p:sp>
        <p:nvSpPr>
          <p:cNvPr id="40" name="Rectangle 39"/>
          <p:cNvSpPr/>
          <p:nvPr/>
        </p:nvSpPr>
        <p:spPr>
          <a:xfrm>
            <a:off x="913413" y="1085183"/>
            <a:ext cx="7176965" cy="400110"/>
          </a:xfrm>
          <a:prstGeom prst="rect">
            <a:avLst/>
          </a:prstGeom>
        </p:spPr>
        <p:txBody>
          <a:bodyPr wrap="none">
            <a:spAutoFit/>
          </a:bodyPr>
          <a:lstStyle/>
          <a:p>
            <a:r>
              <a:rPr lang="en-US" sz="2000" b="1" i="1" dirty="0" smtClean="0">
                <a:solidFill>
                  <a:srgbClr val="0070C0"/>
                </a:solidFill>
              </a:rPr>
              <a:t>Application Servers evaluate their health on each request</a:t>
            </a:r>
          </a:p>
        </p:txBody>
      </p:sp>
      <p:sp>
        <p:nvSpPr>
          <p:cNvPr id="41" name="Rectangle 40"/>
          <p:cNvSpPr/>
          <p:nvPr/>
        </p:nvSpPr>
        <p:spPr>
          <a:xfrm>
            <a:off x="6629400" y="2746587"/>
            <a:ext cx="2104292" cy="738664"/>
          </a:xfrm>
          <a:prstGeom prst="rect">
            <a:avLst/>
          </a:prstGeom>
        </p:spPr>
        <p:txBody>
          <a:bodyPr wrap="square">
            <a:spAutoFit/>
          </a:bodyPr>
          <a:lstStyle/>
          <a:p>
            <a:r>
              <a:rPr lang="en-US" sz="1400" dirty="0" smtClean="0"/>
              <a:t>Server rejects work and routes request to other servers </a:t>
            </a:r>
            <a:endParaRPr lang="en-US" sz="1400" dirty="0"/>
          </a:p>
        </p:txBody>
      </p:sp>
      <p:sp>
        <p:nvSpPr>
          <p:cNvPr id="43" name="Rectangle 42"/>
          <p:cNvSpPr/>
          <p:nvPr/>
        </p:nvSpPr>
        <p:spPr>
          <a:xfrm>
            <a:off x="6629400" y="2028545"/>
            <a:ext cx="2104292" cy="523220"/>
          </a:xfrm>
          <a:prstGeom prst="rect">
            <a:avLst/>
          </a:prstGeom>
        </p:spPr>
        <p:txBody>
          <a:bodyPr wrap="square">
            <a:spAutoFit/>
          </a:bodyPr>
          <a:lstStyle/>
          <a:p>
            <a:r>
              <a:rPr lang="en-US" sz="1400" dirty="0" smtClean="0"/>
              <a:t>Server completes request</a:t>
            </a:r>
            <a:endParaRPr lang="en-US" sz="1400" dirty="0"/>
          </a:p>
        </p:txBody>
      </p:sp>
      <p:sp>
        <p:nvSpPr>
          <p:cNvPr id="44" name="TextBox 43"/>
          <p:cNvSpPr txBox="1"/>
          <p:nvPr/>
        </p:nvSpPr>
        <p:spPr>
          <a:xfrm>
            <a:off x="6312874" y="2074986"/>
            <a:ext cx="430823" cy="461665"/>
          </a:xfrm>
          <a:prstGeom prst="rect">
            <a:avLst/>
          </a:prstGeom>
          <a:noFill/>
        </p:spPr>
        <p:txBody>
          <a:bodyPr wrap="square" rtlCol="0">
            <a:spAutoFit/>
          </a:bodyPr>
          <a:lstStyle/>
          <a:p>
            <a:r>
              <a:rPr lang="en-US" sz="2400" b="1" dirty="0" smtClean="0">
                <a:solidFill>
                  <a:srgbClr val="00B050"/>
                </a:solidFill>
                <a:sym typeface="Wingdings"/>
              </a:rPr>
              <a:t></a:t>
            </a:r>
            <a:endParaRPr lang="en-US" sz="2400" b="1" dirty="0">
              <a:solidFill>
                <a:srgbClr val="00B050"/>
              </a:solidFill>
            </a:endParaRPr>
          </a:p>
        </p:txBody>
      </p:sp>
      <p:sp>
        <p:nvSpPr>
          <p:cNvPr id="45" name="TextBox 44"/>
          <p:cNvSpPr txBox="1"/>
          <p:nvPr/>
        </p:nvSpPr>
        <p:spPr>
          <a:xfrm>
            <a:off x="6280635" y="2790096"/>
            <a:ext cx="430823" cy="584775"/>
          </a:xfrm>
          <a:prstGeom prst="rect">
            <a:avLst/>
          </a:prstGeom>
          <a:noFill/>
        </p:spPr>
        <p:txBody>
          <a:bodyPr wrap="square" rtlCol="0">
            <a:spAutoFit/>
          </a:bodyPr>
          <a:lstStyle/>
          <a:p>
            <a:r>
              <a:rPr lang="en-US" sz="3200" b="1" dirty="0" smtClean="0">
                <a:solidFill>
                  <a:srgbClr val="C00000"/>
                </a:solidFill>
                <a:sym typeface="Wingdings"/>
              </a:rPr>
              <a:t></a:t>
            </a:r>
            <a:endParaRPr lang="en-US" sz="3200" b="1" dirty="0">
              <a:solidFill>
                <a:srgbClr val="C00000"/>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Queueing / Traffic Lights</a:t>
            </a:r>
          </a:p>
        </p:txBody>
      </p:sp>
      <p:sp>
        <p:nvSpPr>
          <p:cNvPr id="4" name="Rectangle 3"/>
          <p:cNvSpPr/>
          <p:nvPr/>
        </p:nvSpPr>
        <p:spPr bwMode="auto">
          <a:xfrm>
            <a:off x="1066800" y="2971800"/>
            <a:ext cx="685800" cy="1752600"/>
          </a:xfrm>
          <a:prstGeom prst="rect">
            <a:avLst/>
          </a:prstGeom>
          <a:solidFill>
            <a:schemeClr val="bg1">
              <a:lumMod val="85000"/>
            </a:schemeClr>
          </a:solidFill>
          <a:ln w="1905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9" name="Rectangle 8"/>
          <p:cNvSpPr/>
          <p:nvPr/>
        </p:nvSpPr>
        <p:spPr bwMode="auto">
          <a:xfrm>
            <a:off x="1143000" y="3048000"/>
            <a:ext cx="533400" cy="533400"/>
          </a:xfrm>
          <a:prstGeom prst="rect">
            <a:avLst/>
          </a:prstGeom>
          <a:gradFill flip="none" rotWithShape="1">
            <a:gsLst>
              <a:gs pos="0">
                <a:schemeClr val="bg1">
                  <a:lumMod val="65000"/>
                </a:schemeClr>
              </a:gs>
              <a:gs pos="50000">
                <a:schemeClr val="bg1">
                  <a:lumMod val="50000"/>
                </a:schemeClr>
              </a:gs>
              <a:gs pos="100000">
                <a:schemeClr val="tx1">
                  <a:lumMod val="85000"/>
                  <a:lumOff val="15000"/>
                </a:schemeClr>
              </a:gs>
            </a:gsLst>
            <a:path path="circle">
              <a:fillToRect l="50000" t="50000" r="50000" b="50000"/>
            </a:path>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27" charset="0"/>
              <a:ea typeface="ヒラギノ角ゴ ProN W3" pitchFamily="27" charset="-128"/>
              <a:cs typeface="ヒラギノ角ゴ ProN W3" pitchFamily="27" charset="-128"/>
              <a:sym typeface="Arial" pitchFamily="27" charset="0"/>
            </a:endParaRPr>
          </a:p>
        </p:txBody>
      </p:sp>
      <p:sp>
        <p:nvSpPr>
          <p:cNvPr id="10" name="Rectangle 9"/>
          <p:cNvSpPr/>
          <p:nvPr/>
        </p:nvSpPr>
        <p:spPr bwMode="auto">
          <a:xfrm>
            <a:off x="1143000" y="3581400"/>
            <a:ext cx="533400" cy="533400"/>
          </a:xfrm>
          <a:prstGeom prst="rect">
            <a:avLst/>
          </a:prstGeom>
          <a:gradFill flip="none" rotWithShape="1">
            <a:gsLst>
              <a:gs pos="0">
                <a:schemeClr val="bg1">
                  <a:lumMod val="65000"/>
                </a:schemeClr>
              </a:gs>
              <a:gs pos="50000">
                <a:schemeClr val="bg1">
                  <a:lumMod val="50000"/>
                </a:schemeClr>
              </a:gs>
              <a:gs pos="100000">
                <a:schemeClr val="tx1">
                  <a:lumMod val="85000"/>
                  <a:lumOff val="15000"/>
                </a:schemeClr>
              </a:gs>
            </a:gsLst>
            <a:path path="circle">
              <a:fillToRect l="50000" t="50000" r="50000" b="50000"/>
            </a:path>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n-US">
              <a:latin typeface="Arial" pitchFamily="27" charset="0"/>
              <a:ea typeface="ヒラギノ角ゴ ProN W3" pitchFamily="27" charset="-128"/>
              <a:cs typeface="ヒラギノ角ゴ ProN W3" pitchFamily="27" charset="-128"/>
              <a:sym typeface="Arial" pitchFamily="27" charset="0"/>
            </a:endParaRPr>
          </a:p>
        </p:txBody>
      </p:sp>
      <p:sp>
        <p:nvSpPr>
          <p:cNvPr id="11" name="Rectangle 10"/>
          <p:cNvSpPr/>
          <p:nvPr/>
        </p:nvSpPr>
        <p:spPr bwMode="auto">
          <a:xfrm>
            <a:off x="1143000" y="4114800"/>
            <a:ext cx="533400" cy="533400"/>
          </a:xfrm>
          <a:prstGeom prst="rect">
            <a:avLst/>
          </a:prstGeom>
          <a:gradFill flip="none" rotWithShape="1">
            <a:gsLst>
              <a:gs pos="0">
                <a:schemeClr val="bg1">
                  <a:lumMod val="65000"/>
                </a:schemeClr>
              </a:gs>
              <a:gs pos="50000">
                <a:schemeClr val="bg1">
                  <a:lumMod val="50000"/>
                </a:schemeClr>
              </a:gs>
              <a:gs pos="100000">
                <a:schemeClr val="tx1">
                  <a:lumMod val="85000"/>
                  <a:lumOff val="15000"/>
                </a:schemeClr>
              </a:gs>
            </a:gsLst>
            <a:path path="circle">
              <a:fillToRect l="50000" t="50000" r="50000" b="50000"/>
            </a:path>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27" charset="0"/>
              <a:ea typeface="ヒラギノ角ゴ ProN W3" pitchFamily="27" charset="-128"/>
              <a:cs typeface="ヒラギノ角ゴ ProN W3" pitchFamily="27" charset="-128"/>
              <a:sym typeface="Arial" pitchFamily="27" charset="0"/>
            </a:endParaRPr>
          </a:p>
        </p:txBody>
      </p:sp>
      <p:sp>
        <p:nvSpPr>
          <p:cNvPr id="12" name="Oval 11"/>
          <p:cNvSpPr/>
          <p:nvPr/>
        </p:nvSpPr>
        <p:spPr bwMode="auto">
          <a:xfrm>
            <a:off x="1181100" y="3086100"/>
            <a:ext cx="457200" cy="4572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3" name="Oval 12"/>
          <p:cNvSpPr/>
          <p:nvPr/>
        </p:nvSpPr>
        <p:spPr bwMode="auto">
          <a:xfrm>
            <a:off x="1181100" y="3619500"/>
            <a:ext cx="457200" cy="45720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4" name="Oval 13"/>
          <p:cNvSpPr/>
          <p:nvPr/>
        </p:nvSpPr>
        <p:spPr bwMode="auto">
          <a:xfrm>
            <a:off x="1181100" y="4152900"/>
            <a:ext cx="457200" cy="4572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5" name="Rectangle 14"/>
          <p:cNvSpPr/>
          <p:nvPr/>
        </p:nvSpPr>
        <p:spPr>
          <a:xfrm>
            <a:off x="996535" y="2438400"/>
            <a:ext cx="795154" cy="523220"/>
          </a:xfrm>
          <a:prstGeom prst="rect">
            <a:avLst/>
          </a:prstGeom>
        </p:spPr>
        <p:txBody>
          <a:bodyPr wrap="none">
            <a:spAutoFit/>
          </a:bodyPr>
          <a:lstStyle/>
          <a:p>
            <a:pPr algn="ctr"/>
            <a:r>
              <a:rPr lang="en-US" sz="1400" b="1" dirty="0" smtClean="0"/>
              <a:t>DB</a:t>
            </a:r>
            <a:br>
              <a:rPr lang="en-US" sz="1400" b="1" dirty="0" smtClean="0"/>
            </a:br>
            <a:r>
              <a:rPr lang="en-US" sz="1400" b="1" dirty="0" smtClean="0"/>
              <a:t>IO Wait</a:t>
            </a:r>
            <a:endParaRPr lang="en-US" sz="1400" b="1" dirty="0"/>
          </a:p>
        </p:txBody>
      </p:sp>
      <p:sp>
        <p:nvSpPr>
          <p:cNvPr id="16" name="Rectangle 15"/>
          <p:cNvSpPr/>
          <p:nvPr/>
        </p:nvSpPr>
        <p:spPr bwMode="auto">
          <a:xfrm>
            <a:off x="2174043" y="2971800"/>
            <a:ext cx="685800" cy="1752600"/>
          </a:xfrm>
          <a:prstGeom prst="rect">
            <a:avLst/>
          </a:prstGeom>
          <a:solidFill>
            <a:schemeClr val="bg1">
              <a:lumMod val="85000"/>
            </a:schemeClr>
          </a:solidFill>
          <a:ln w="1905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7" name="Rectangle 16"/>
          <p:cNvSpPr/>
          <p:nvPr/>
        </p:nvSpPr>
        <p:spPr bwMode="auto">
          <a:xfrm>
            <a:off x="2250243" y="3048000"/>
            <a:ext cx="533400" cy="533400"/>
          </a:xfrm>
          <a:prstGeom prst="rect">
            <a:avLst/>
          </a:prstGeom>
          <a:gradFill flip="none" rotWithShape="1">
            <a:gsLst>
              <a:gs pos="0">
                <a:schemeClr val="bg1">
                  <a:lumMod val="65000"/>
                </a:schemeClr>
              </a:gs>
              <a:gs pos="50000">
                <a:schemeClr val="bg1">
                  <a:lumMod val="50000"/>
                </a:schemeClr>
              </a:gs>
              <a:gs pos="100000">
                <a:schemeClr val="tx1">
                  <a:lumMod val="85000"/>
                  <a:lumOff val="15000"/>
                </a:schemeClr>
              </a:gs>
            </a:gsLst>
            <a:path path="circle">
              <a:fillToRect l="50000" t="50000" r="50000" b="50000"/>
            </a:path>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27" charset="0"/>
              <a:ea typeface="ヒラギノ角ゴ ProN W3" pitchFamily="27" charset="-128"/>
              <a:cs typeface="ヒラギノ角ゴ ProN W3" pitchFamily="27" charset="-128"/>
              <a:sym typeface="Arial" pitchFamily="27" charset="0"/>
            </a:endParaRPr>
          </a:p>
        </p:txBody>
      </p:sp>
      <p:sp>
        <p:nvSpPr>
          <p:cNvPr id="18" name="Rectangle 17"/>
          <p:cNvSpPr/>
          <p:nvPr/>
        </p:nvSpPr>
        <p:spPr bwMode="auto">
          <a:xfrm>
            <a:off x="2250243" y="3581400"/>
            <a:ext cx="533400" cy="533400"/>
          </a:xfrm>
          <a:prstGeom prst="rect">
            <a:avLst/>
          </a:prstGeom>
          <a:gradFill flip="none" rotWithShape="1">
            <a:gsLst>
              <a:gs pos="0">
                <a:schemeClr val="bg1">
                  <a:lumMod val="65000"/>
                </a:schemeClr>
              </a:gs>
              <a:gs pos="50000">
                <a:schemeClr val="bg1">
                  <a:lumMod val="50000"/>
                </a:schemeClr>
              </a:gs>
              <a:gs pos="100000">
                <a:schemeClr val="tx1">
                  <a:lumMod val="85000"/>
                  <a:lumOff val="15000"/>
                </a:schemeClr>
              </a:gs>
            </a:gsLst>
            <a:path path="circle">
              <a:fillToRect l="50000" t="50000" r="50000" b="50000"/>
            </a:path>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n-US">
              <a:latin typeface="Arial" pitchFamily="27" charset="0"/>
              <a:ea typeface="ヒラギノ角ゴ ProN W3" pitchFamily="27" charset="-128"/>
              <a:cs typeface="ヒラギノ角ゴ ProN W3" pitchFamily="27" charset="-128"/>
              <a:sym typeface="Arial" pitchFamily="27" charset="0"/>
            </a:endParaRPr>
          </a:p>
        </p:txBody>
      </p:sp>
      <p:sp>
        <p:nvSpPr>
          <p:cNvPr id="19" name="Rectangle 18"/>
          <p:cNvSpPr/>
          <p:nvPr/>
        </p:nvSpPr>
        <p:spPr bwMode="auto">
          <a:xfrm>
            <a:off x="2250243" y="4114800"/>
            <a:ext cx="533400" cy="533400"/>
          </a:xfrm>
          <a:prstGeom prst="rect">
            <a:avLst/>
          </a:prstGeom>
          <a:gradFill flip="none" rotWithShape="1">
            <a:gsLst>
              <a:gs pos="0">
                <a:schemeClr val="bg1">
                  <a:lumMod val="65000"/>
                </a:schemeClr>
              </a:gs>
              <a:gs pos="50000">
                <a:schemeClr val="bg1">
                  <a:lumMod val="50000"/>
                </a:schemeClr>
              </a:gs>
              <a:gs pos="100000">
                <a:schemeClr val="tx1">
                  <a:lumMod val="85000"/>
                  <a:lumOff val="15000"/>
                </a:schemeClr>
              </a:gs>
            </a:gsLst>
            <a:path path="circle">
              <a:fillToRect l="50000" t="50000" r="50000" b="50000"/>
            </a:path>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27" charset="0"/>
              <a:ea typeface="ヒラギノ角ゴ ProN W3" pitchFamily="27" charset="-128"/>
              <a:cs typeface="ヒラギノ角ゴ ProN W3" pitchFamily="27" charset="-128"/>
              <a:sym typeface="Arial" pitchFamily="27" charset="0"/>
            </a:endParaRPr>
          </a:p>
        </p:txBody>
      </p:sp>
      <p:sp>
        <p:nvSpPr>
          <p:cNvPr id="20" name="Oval 19"/>
          <p:cNvSpPr/>
          <p:nvPr/>
        </p:nvSpPr>
        <p:spPr bwMode="auto">
          <a:xfrm>
            <a:off x="2288343" y="3086100"/>
            <a:ext cx="457200" cy="4572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1" name="Oval 20"/>
          <p:cNvSpPr/>
          <p:nvPr/>
        </p:nvSpPr>
        <p:spPr bwMode="auto">
          <a:xfrm>
            <a:off x="2288343" y="3619500"/>
            <a:ext cx="457200" cy="45720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2" name="Oval 21"/>
          <p:cNvSpPr/>
          <p:nvPr/>
        </p:nvSpPr>
        <p:spPr bwMode="auto">
          <a:xfrm>
            <a:off x="2288343" y="4152900"/>
            <a:ext cx="457200" cy="4572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3" name="Rectangle 22"/>
          <p:cNvSpPr/>
          <p:nvPr/>
        </p:nvSpPr>
        <p:spPr>
          <a:xfrm>
            <a:off x="1981200" y="2438400"/>
            <a:ext cx="1141659" cy="523220"/>
          </a:xfrm>
          <a:prstGeom prst="rect">
            <a:avLst/>
          </a:prstGeom>
        </p:spPr>
        <p:txBody>
          <a:bodyPr wrap="none">
            <a:spAutoFit/>
          </a:bodyPr>
          <a:lstStyle/>
          <a:p>
            <a:pPr algn="ctr"/>
            <a:r>
              <a:rPr lang="en-US" sz="1400" b="1" dirty="0" smtClean="0"/>
              <a:t>App Server</a:t>
            </a:r>
            <a:br>
              <a:rPr lang="en-US" sz="1400" b="1" dirty="0" smtClean="0"/>
            </a:br>
            <a:r>
              <a:rPr lang="en-US" sz="1400" b="1" dirty="0" smtClean="0"/>
              <a:t>CPU</a:t>
            </a:r>
            <a:endParaRPr lang="en-US" sz="1400" b="1" dirty="0"/>
          </a:p>
        </p:txBody>
      </p:sp>
      <p:sp>
        <p:nvSpPr>
          <p:cNvPr id="24" name="Rectangle 23"/>
          <p:cNvSpPr/>
          <p:nvPr/>
        </p:nvSpPr>
        <p:spPr bwMode="auto">
          <a:xfrm>
            <a:off x="3276600" y="2971800"/>
            <a:ext cx="685800" cy="1752600"/>
          </a:xfrm>
          <a:prstGeom prst="rect">
            <a:avLst/>
          </a:prstGeom>
          <a:solidFill>
            <a:schemeClr val="bg1">
              <a:lumMod val="85000"/>
            </a:schemeClr>
          </a:solidFill>
          <a:ln w="1905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5" name="Rectangle 24"/>
          <p:cNvSpPr/>
          <p:nvPr/>
        </p:nvSpPr>
        <p:spPr bwMode="auto">
          <a:xfrm>
            <a:off x="3352800" y="3048000"/>
            <a:ext cx="533400" cy="533400"/>
          </a:xfrm>
          <a:prstGeom prst="rect">
            <a:avLst/>
          </a:prstGeom>
          <a:gradFill flip="none" rotWithShape="1">
            <a:gsLst>
              <a:gs pos="0">
                <a:schemeClr val="bg1">
                  <a:lumMod val="65000"/>
                </a:schemeClr>
              </a:gs>
              <a:gs pos="50000">
                <a:schemeClr val="bg1">
                  <a:lumMod val="50000"/>
                </a:schemeClr>
              </a:gs>
              <a:gs pos="100000">
                <a:schemeClr val="tx1">
                  <a:lumMod val="85000"/>
                  <a:lumOff val="15000"/>
                </a:schemeClr>
              </a:gs>
            </a:gsLst>
            <a:path path="circle">
              <a:fillToRect l="50000" t="50000" r="50000" b="50000"/>
            </a:path>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27" charset="0"/>
              <a:ea typeface="ヒラギノ角ゴ ProN W3" pitchFamily="27" charset="-128"/>
              <a:cs typeface="ヒラギノ角ゴ ProN W3" pitchFamily="27" charset="-128"/>
              <a:sym typeface="Arial" pitchFamily="27" charset="0"/>
            </a:endParaRPr>
          </a:p>
        </p:txBody>
      </p:sp>
      <p:sp>
        <p:nvSpPr>
          <p:cNvPr id="26" name="Rectangle 25"/>
          <p:cNvSpPr/>
          <p:nvPr/>
        </p:nvSpPr>
        <p:spPr bwMode="auto">
          <a:xfrm>
            <a:off x="3352800" y="3581400"/>
            <a:ext cx="533400" cy="533400"/>
          </a:xfrm>
          <a:prstGeom prst="rect">
            <a:avLst/>
          </a:prstGeom>
          <a:gradFill flip="none" rotWithShape="1">
            <a:gsLst>
              <a:gs pos="0">
                <a:schemeClr val="bg1">
                  <a:lumMod val="65000"/>
                </a:schemeClr>
              </a:gs>
              <a:gs pos="50000">
                <a:schemeClr val="bg1">
                  <a:lumMod val="50000"/>
                </a:schemeClr>
              </a:gs>
              <a:gs pos="100000">
                <a:schemeClr val="tx1">
                  <a:lumMod val="85000"/>
                  <a:lumOff val="15000"/>
                </a:schemeClr>
              </a:gs>
            </a:gsLst>
            <a:path path="circle">
              <a:fillToRect l="50000" t="50000" r="50000" b="50000"/>
            </a:path>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n-US">
              <a:latin typeface="Arial" pitchFamily="27" charset="0"/>
              <a:ea typeface="ヒラギノ角ゴ ProN W3" pitchFamily="27" charset="-128"/>
              <a:cs typeface="ヒラギノ角ゴ ProN W3" pitchFamily="27" charset="-128"/>
              <a:sym typeface="Arial" pitchFamily="27" charset="0"/>
            </a:endParaRPr>
          </a:p>
        </p:txBody>
      </p:sp>
      <p:sp>
        <p:nvSpPr>
          <p:cNvPr id="27" name="Rectangle 26"/>
          <p:cNvSpPr/>
          <p:nvPr/>
        </p:nvSpPr>
        <p:spPr bwMode="auto">
          <a:xfrm>
            <a:off x="3352800" y="4114800"/>
            <a:ext cx="533400" cy="533400"/>
          </a:xfrm>
          <a:prstGeom prst="rect">
            <a:avLst/>
          </a:prstGeom>
          <a:gradFill flip="none" rotWithShape="1">
            <a:gsLst>
              <a:gs pos="0">
                <a:schemeClr val="bg1">
                  <a:lumMod val="65000"/>
                </a:schemeClr>
              </a:gs>
              <a:gs pos="50000">
                <a:schemeClr val="bg1">
                  <a:lumMod val="50000"/>
                </a:schemeClr>
              </a:gs>
              <a:gs pos="100000">
                <a:schemeClr val="tx1">
                  <a:lumMod val="85000"/>
                  <a:lumOff val="15000"/>
                </a:schemeClr>
              </a:gs>
            </a:gsLst>
            <a:path path="circle">
              <a:fillToRect l="50000" t="50000" r="50000" b="50000"/>
            </a:path>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27" charset="0"/>
              <a:ea typeface="ヒラギノ角ゴ ProN W3" pitchFamily="27" charset="-128"/>
              <a:cs typeface="ヒラギノ角ゴ ProN W3" pitchFamily="27" charset="-128"/>
              <a:sym typeface="Arial" pitchFamily="27" charset="0"/>
            </a:endParaRPr>
          </a:p>
        </p:txBody>
      </p:sp>
      <p:sp>
        <p:nvSpPr>
          <p:cNvPr id="28" name="Oval 27"/>
          <p:cNvSpPr/>
          <p:nvPr/>
        </p:nvSpPr>
        <p:spPr bwMode="auto">
          <a:xfrm>
            <a:off x="3390900" y="3086100"/>
            <a:ext cx="457200" cy="4572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9" name="Oval 28"/>
          <p:cNvSpPr/>
          <p:nvPr/>
        </p:nvSpPr>
        <p:spPr bwMode="auto">
          <a:xfrm>
            <a:off x="3390900" y="3619500"/>
            <a:ext cx="457200" cy="45720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0" name="Oval 29"/>
          <p:cNvSpPr/>
          <p:nvPr/>
        </p:nvSpPr>
        <p:spPr bwMode="auto">
          <a:xfrm>
            <a:off x="3390900" y="4152900"/>
            <a:ext cx="457200" cy="4572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1" name="Rectangle 30"/>
          <p:cNvSpPr/>
          <p:nvPr/>
        </p:nvSpPr>
        <p:spPr>
          <a:xfrm>
            <a:off x="3321622" y="2438400"/>
            <a:ext cx="564578" cy="523220"/>
          </a:xfrm>
          <a:prstGeom prst="rect">
            <a:avLst/>
          </a:prstGeom>
        </p:spPr>
        <p:txBody>
          <a:bodyPr wrap="none">
            <a:spAutoFit/>
          </a:bodyPr>
          <a:lstStyle/>
          <a:p>
            <a:pPr algn="ctr"/>
            <a:r>
              <a:rPr lang="en-US" sz="1400" b="1" dirty="0" smtClean="0"/>
              <a:t>DB</a:t>
            </a:r>
            <a:br>
              <a:rPr lang="en-US" sz="1400" b="1" dirty="0" smtClean="0"/>
            </a:br>
            <a:r>
              <a:rPr lang="en-US" sz="1400" b="1" dirty="0" smtClean="0"/>
              <a:t>CPU</a:t>
            </a:r>
            <a:endParaRPr lang="en-US" sz="1400" b="1" dirty="0"/>
          </a:p>
        </p:txBody>
      </p:sp>
      <p:sp>
        <p:nvSpPr>
          <p:cNvPr id="32" name="Rectangle 31"/>
          <p:cNvSpPr/>
          <p:nvPr/>
        </p:nvSpPr>
        <p:spPr>
          <a:xfrm>
            <a:off x="914400" y="1295400"/>
            <a:ext cx="3124200" cy="707886"/>
          </a:xfrm>
          <a:prstGeom prst="rect">
            <a:avLst/>
          </a:prstGeom>
        </p:spPr>
        <p:txBody>
          <a:bodyPr wrap="square">
            <a:spAutoFit/>
          </a:bodyPr>
          <a:lstStyle/>
          <a:p>
            <a:pPr algn="ctr"/>
            <a:r>
              <a:rPr lang="en-US" sz="2000" b="1" i="1" dirty="0" smtClean="0">
                <a:solidFill>
                  <a:srgbClr val="0070C0"/>
                </a:solidFill>
              </a:rPr>
              <a:t>System alters behavior as lights change</a:t>
            </a:r>
          </a:p>
        </p:txBody>
      </p:sp>
      <p:cxnSp>
        <p:nvCxnSpPr>
          <p:cNvPr id="34" name="Straight Connector 33"/>
          <p:cNvCxnSpPr>
            <a:stCxn id="25" idx="3"/>
            <a:endCxn id="35" idx="1"/>
          </p:cNvCxnSpPr>
          <p:nvPr/>
        </p:nvCxnSpPr>
        <p:spPr bwMode="auto">
          <a:xfrm flipV="1">
            <a:off x="3886200" y="2686854"/>
            <a:ext cx="838200" cy="627846"/>
          </a:xfrm>
          <a:prstGeom prst="line">
            <a:avLst/>
          </a:prstGeom>
          <a:solidFill>
            <a:srgbClr val="BBE0E3"/>
          </a:solidFill>
          <a:ln w="19050" cap="flat" cmpd="sng" algn="ctr">
            <a:solidFill>
              <a:schemeClr val="tx1">
                <a:lumMod val="50000"/>
                <a:lumOff val="50000"/>
              </a:schemeClr>
            </a:solidFill>
            <a:prstDash val="solid"/>
            <a:round/>
            <a:headEnd type="none" w="med" len="med"/>
            <a:tailEnd type="none" w="med" len="med"/>
          </a:ln>
          <a:effectLst/>
        </p:spPr>
      </p:cxnSp>
      <p:sp>
        <p:nvSpPr>
          <p:cNvPr id="35" name="Rectangle 34"/>
          <p:cNvSpPr/>
          <p:nvPr/>
        </p:nvSpPr>
        <p:spPr>
          <a:xfrm>
            <a:off x="4724400" y="2209800"/>
            <a:ext cx="3505200" cy="954107"/>
          </a:xfrm>
          <a:prstGeom prst="rect">
            <a:avLst/>
          </a:prstGeom>
        </p:spPr>
        <p:txBody>
          <a:bodyPr wrap="square">
            <a:spAutoFit/>
          </a:bodyPr>
          <a:lstStyle/>
          <a:p>
            <a:r>
              <a:rPr lang="en-US" sz="2000" b="1" dirty="0" smtClean="0">
                <a:solidFill>
                  <a:srgbClr val="C00000"/>
                </a:solidFill>
              </a:rPr>
              <a:t>&gt; 80%</a:t>
            </a:r>
          </a:p>
          <a:p>
            <a:r>
              <a:rPr lang="en-US" sz="1800" i="1" dirty="0" err="1" smtClean="0"/>
              <a:t>Dequeue</a:t>
            </a:r>
            <a:r>
              <a:rPr lang="en-US" sz="1800" i="1" dirty="0" smtClean="0"/>
              <a:t> stops, backs off up to 2 minutes </a:t>
            </a:r>
            <a:endParaRPr lang="en-US" sz="1800" i="1" dirty="0"/>
          </a:p>
        </p:txBody>
      </p:sp>
      <p:cxnSp>
        <p:nvCxnSpPr>
          <p:cNvPr id="38" name="Straight Connector 37"/>
          <p:cNvCxnSpPr>
            <a:stCxn id="29" idx="6"/>
            <a:endCxn id="41" idx="1"/>
          </p:cNvCxnSpPr>
          <p:nvPr/>
        </p:nvCxnSpPr>
        <p:spPr bwMode="auto">
          <a:xfrm flipV="1">
            <a:off x="3848100" y="3837801"/>
            <a:ext cx="876300" cy="10299"/>
          </a:xfrm>
          <a:prstGeom prst="line">
            <a:avLst/>
          </a:prstGeom>
          <a:solidFill>
            <a:srgbClr val="BBE0E3"/>
          </a:solidFill>
          <a:ln w="19050" cap="flat" cmpd="sng" algn="ctr">
            <a:solidFill>
              <a:schemeClr val="tx1">
                <a:lumMod val="50000"/>
                <a:lumOff val="50000"/>
              </a:schemeClr>
            </a:solidFill>
            <a:prstDash val="solid"/>
            <a:round/>
            <a:headEnd type="none" w="med" len="med"/>
            <a:tailEnd type="none" w="med" len="med"/>
          </a:ln>
          <a:effectLst/>
        </p:spPr>
      </p:cxnSp>
      <p:sp>
        <p:nvSpPr>
          <p:cNvPr id="41" name="Rectangle 40"/>
          <p:cNvSpPr/>
          <p:nvPr/>
        </p:nvSpPr>
        <p:spPr>
          <a:xfrm>
            <a:off x="4724400" y="3560802"/>
            <a:ext cx="3581400" cy="553998"/>
          </a:xfrm>
          <a:prstGeom prst="rect">
            <a:avLst/>
          </a:prstGeom>
        </p:spPr>
        <p:txBody>
          <a:bodyPr wrap="square">
            <a:noAutofit/>
          </a:bodyPr>
          <a:lstStyle/>
          <a:p>
            <a:r>
              <a:rPr lang="en-US" sz="2000" b="1" dirty="0" smtClean="0">
                <a:solidFill>
                  <a:srgbClr val="CC9900"/>
                </a:solidFill>
              </a:rPr>
              <a:t>Between 65% and 85%</a:t>
            </a:r>
          </a:p>
          <a:p>
            <a:r>
              <a:rPr lang="en-US" sz="1800" i="1" dirty="0" smtClean="0"/>
              <a:t>Only low </a:t>
            </a:r>
            <a:r>
              <a:rPr lang="en-US" sz="1800" i="1" dirty="0" err="1" smtClean="0"/>
              <a:t>cpu</a:t>
            </a:r>
            <a:r>
              <a:rPr lang="en-US" sz="1800" i="1" dirty="0" smtClean="0"/>
              <a:t> consumption messages (based on statistics) are allowed</a:t>
            </a:r>
            <a:endParaRPr lang="en-US" sz="1800" i="1" dirty="0"/>
          </a:p>
        </p:txBody>
      </p:sp>
      <p:cxnSp>
        <p:nvCxnSpPr>
          <p:cNvPr id="42" name="Straight Connector 41"/>
          <p:cNvCxnSpPr>
            <a:stCxn id="30" idx="6"/>
            <a:endCxn id="46" idx="1"/>
          </p:cNvCxnSpPr>
          <p:nvPr/>
        </p:nvCxnSpPr>
        <p:spPr bwMode="auto">
          <a:xfrm>
            <a:off x="3848100" y="4381500"/>
            <a:ext cx="876300" cy="904101"/>
          </a:xfrm>
          <a:prstGeom prst="line">
            <a:avLst/>
          </a:prstGeom>
          <a:solidFill>
            <a:srgbClr val="BBE0E3"/>
          </a:solidFill>
          <a:ln w="19050" cap="flat" cmpd="sng" algn="ctr">
            <a:solidFill>
              <a:schemeClr val="tx1">
                <a:lumMod val="50000"/>
                <a:lumOff val="50000"/>
              </a:schemeClr>
            </a:solidFill>
            <a:prstDash val="solid"/>
            <a:round/>
            <a:headEnd type="none" w="med" len="med"/>
            <a:tailEnd type="none" w="med" len="med"/>
          </a:ln>
          <a:effectLst/>
        </p:spPr>
      </p:cxnSp>
      <p:sp>
        <p:nvSpPr>
          <p:cNvPr id="46" name="Rectangle 45"/>
          <p:cNvSpPr/>
          <p:nvPr/>
        </p:nvSpPr>
        <p:spPr>
          <a:xfrm>
            <a:off x="4724400" y="5008602"/>
            <a:ext cx="3733800" cy="553998"/>
          </a:xfrm>
          <a:prstGeom prst="rect">
            <a:avLst/>
          </a:prstGeom>
        </p:spPr>
        <p:txBody>
          <a:bodyPr wrap="square">
            <a:noAutofit/>
          </a:bodyPr>
          <a:lstStyle/>
          <a:p>
            <a:r>
              <a:rPr lang="en-US" sz="2000" b="1" dirty="0" smtClean="0">
                <a:solidFill>
                  <a:srgbClr val="00B050"/>
                </a:solidFill>
              </a:rPr>
              <a:t>&lt;65%</a:t>
            </a:r>
          </a:p>
          <a:p>
            <a:r>
              <a:rPr lang="en-US" sz="1800" i="1" dirty="0" smtClean="0"/>
              <a:t>Normal processing</a:t>
            </a:r>
            <a:endParaRPr lang="en-US" sz="1800" i="1"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Service Protection</a:t>
            </a:r>
          </a:p>
        </p:txBody>
      </p:sp>
      <p:sp>
        <p:nvSpPr>
          <p:cNvPr id="28675" name="Rectangle 3"/>
          <p:cNvSpPr>
            <a:spLocks noGrp="1" noChangeArrowheads="1"/>
          </p:cNvSpPr>
          <p:nvPr>
            <p:ph type="body" idx="1"/>
          </p:nvPr>
        </p:nvSpPr>
        <p:spPr>
          <a:xfrm>
            <a:off x="3276600" y="1162050"/>
            <a:ext cx="5486400" cy="5695950"/>
          </a:xfrm>
        </p:spPr>
        <p:txBody>
          <a:bodyPr/>
          <a:lstStyle/>
          <a:p>
            <a:pPr>
              <a:lnSpc>
                <a:spcPct val="100000"/>
              </a:lnSpc>
            </a:pPr>
            <a:r>
              <a:rPr lang="en-US" smtClean="0"/>
              <a:t>Apex Governor Limits</a:t>
            </a:r>
          </a:p>
          <a:p>
            <a:pPr lvl="1">
              <a:lnSpc>
                <a:spcPct val="100000"/>
              </a:lnSpc>
            </a:pPr>
            <a:r>
              <a:rPr lang="en-US" smtClean="0"/>
              <a:t>Interpreter enforces dynamic limits</a:t>
            </a:r>
          </a:p>
          <a:p>
            <a:pPr lvl="1">
              <a:lnSpc>
                <a:spcPct val="100000"/>
              </a:lnSpc>
            </a:pPr>
            <a:r>
              <a:rPr lang="en-US" smtClean="0"/>
              <a:t>Prevents infinite loops</a:t>
            </a:r>
          </a:p>
          <a:p>
            <a:pPr lvl="1">
              <a:lnSpc>
                <a:spcPct val="100000"/>
              </a:lnSpc>
            </a:pPr>
            <a:r>
              <a:rPr lang="en-US" smtClean="0"/>
              <a:t>Limit heap size, stack depth, records retrieved etc</a:t>
            </a:r>
          </a:p>
          <a:p>
            <a:pPr>
              <a:lnSpc>
                <a:spcPct val="100000"/>
              </a:lnSpc>
            </a:pPr>
            <a:r>
              <a:rPr lang="en-US" smtClean="0"/>
              <a:t>Apex Language Designed for Multi-tenancy</a:t>
            </a:r>
          </a:p>
          <a:p>
            <a:pPr lvl="1">
              <a:lnSpc>
                <a:spcPct val="100000"/>
              </a:lnSpc>
            </a:pPr>
            <a:r>
              <a:rPr lang="en-US" smtClean="0"/>
              <a:t>Adopting features from general-purpose languages requires careful thought</a:t>
            </a:r>
          </a:p>
          <a:p>
            <a:pPr>
              <a:lnSpc>
                <a:spcPct val="100000"/>
              </a:lnSpc>
            </a:pPr>
            <a:r>
              <a:rPr lang="en-US" smtClean="0"/>
              <a:t>Rate Limiting / Metering</a:t>
            </a:r>
          </a:p>
          <a:p>
            <a:pPr lvl="1">
              <a:lnSpc>
                <a:spcPct val="100000"/>
              </a:lnSpc>
            </a:pPr>
            <a:r>
              <a:rPr lang="en-US" smtClean="0"/>
              <a:t>Clustered Service Limits</a:t>
            </a:r>
          </a:p>
          <a:p>
            <a:pPr lvl="1">
              <a:lnSpc>
                <a:spcPct val="100000"/>
              </a:lnSpc>
            </a:pPr>
            <a:r>
              <a:rPr lang="en-US" smtClean="0"/>
              <a:t>Limit Service consumption per org or user</a:t>
            </a:r>
          </a:p>
        </p:txBody>
      </p:sp>
      <p:pic>
        <p:nvPicPr>
          <p:cNvPr id="28676" name="Picture 23" descr="image_27"/>
          <p:cNvPicPr>
            <a:picLocks noChangeAspect="1" noChangeArrowheads="1"/>
          </p:cNvPicPr>
          <p:nvPr/>
        </p:nvPicPr>
        <p:blipFill>
          <a:blip r:embed="rId3"/>
          <a:srcRect/>
          <a:stretch>
            <a:fillRect/>
          </a:stretch>
        </p:blipFill>
        <p:spPr bwMode="auto">
          <a:xfrm>
            <a:off x="381000" y="2286000"/>
            <a:ext cx="2351088" cy="1600200"/>
          </a:xfrm>
          <a:prstGeom prst="rect">
            <a:avLst/>
          </a:prstGeom>
          <a:noFill/>
          <a:ln w="9525">
            <a:noFill/>
            <a:miter lim="800000"/>
            <a:headEnd/>
            <a:tailEnd/>
          </a:ln>
        </p:spPr>
      </p:pic>
      <p:pic>
        <p:nvPicPr>
          <p:cNvPr id="28677" name="Picture 11"/>
          <p:cNvPicPr>
            <a:picLocks noChangeAspect="1" noChangeArrowheads="1"/>
          </p:cNvPicPr>
          <p:nvPr/>
        </p:nvPicPr>
        <p:blipFill>
          <a:blip r:embed="rId4"/>
          <a:srcRect/>
          <a:stretch>
            <a:fillRect/>
          </a:stretch>
        </p:blipFill>
        <p:spPr bwMode="auto">
          <a:xfrm>
            <a:off x="1905000" y="1828800"/>
            <a:ext cx="989013" cy="82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rot="18836986" flipH="1">
            <a:off x="1964267" y="4868334"/>
            <a:ext cx="1710267" cy="1439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25" name="Rectangle 124"/>
          <p:cNvSpPr/>
          <p:nvPr/>
        </p:nvSpPr>
        <p:spPr bwMode="auto">
          <a:xfrm rot="18836986" flipH="1">
            <a:off x="406400" y="2895601"/>
            <a:ext cx="1710267" cy="1439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24" name="Rectangle 123"/>
          <p:cNvSpPr/>
          <p:nvPr/>
        </p:nvSpPr>
        <p:spPr bwMode="auto">
          <a:xfrm rot="2763014">
            <a:off x="1981200" y="3005667"/>
            <a:ext cx="1710267" cy="1439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23" name="Rectangle 122"/>
          <p:cNvSpPr/>
          <p:nvPr/>
        </p:nvSpPr>
        <p:spPr bwMode="auto">
          <a:xfrm rot="2763014">
            <a:off x="440266" y="5046133"/>
            <a:ext cx="1710267" cy="1439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22" name="Rectangle 121"/>
          <p:cNvSpPr/>
          <p:nvPr/>
        </p:nvSpPr>
        <p:spPr bwMode="auto">
          <a:xfrm>
            <a:off x="1185332" y="3962398"/>
            <a:ext cx="1710267" cy="1439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21" name="Rectangle 120"/>
          <p:cNvSpPr/>
          <p:nvPr/>
        </p:nvSpPr>
        <p:spPr bwMode="auto">
          <a:xfrm>
            <a:off x="2006601" y="3310466"/>
            <a:ext cx="127000" cy="12954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9698" name="Title 1"/>
          <p:cNvSpPr>
            <a:spLocks noGrp="1"/>
          </p:cNvSpPr>
          <p:nvPr>
            <p:ph type="title"/>
          </p:nvPr>
        </p:nvSpPr>
        <p:spPr/>
        <p:txBody>
          <a:bodyPr/>
          <a:lstStyle/>
          <a:p>
            <a:r>
              <a:rPr lang="en-US" dirty="0" smtClean="0"/>
              <a:t>Work Stealing</a:t>
            </a:r>
          </a:p>
        </p:txBody>
      </p:sp>
      <p:sp>
        <p:nvSpPr>
          <p:cNvPr id="29699" name="Content Placeholder 2"/>
          <p:cNvSpPr>
            <a:spLocks noGrp="1"/>
          </p:cNvSpPr>
          <p:nvPr>
            <p:ph idx="1"/>
          </p:nvPr>
        </p:nvSpPr>
        <p:spPr>
          <a:xfrm>
            <a:off x="4411133" y="1955800"/>
            <a:ext cx="4470400" cy="3479800"/>
          </a:xfrm>
        </p:spPr>
        <p:txBody>
          <a:bodyPr/>
          <a:lstStyle/>
          <a:p>
            <a:r>
              <a:rPr lang="en-US" sz="2000" dirty="0" smtClean="0"/>
              <a:t>Requests vary in CPU and memory burden</a:t>
            </a:r>
          </a:p>
          <a:p>
            <a:r>
              <a:rPr lang="en-US" sz="2000" dirty="0" smtClean="0"/>
              <a:t>Each server manages load stats</a:t>
            </a:r>
          </a:p>
          <a:p>
            <a:r>
              <a:rPr lang="en-US" sz="2000" dirty="0" smtClean="0"/>
              <a:t>Idle and busy servers advertise their state</a:t>
            </a:r>
          </a:p>
          <a:p>
            <a:r>
              <a:rPr lang="en-US" sz="2000" dirty="0" smtClean="0"/>
              <a:t>Strive for data locality</a:t>
            </a:r>
          </a:p>
          <a:p>
            <a:r>
              <a:rPr lang="en-US" sz="2000" dirty="0" smtClean="0"/>
              <a:t>Requests shared among groups of app servers</a:t>
            </a:r>
          </a:p>
          <a:p>
            <a:endParaRPr lang="en-US" sz="2000" dirty="0" smtClean="0"/>
          </a:p>
        </p:txBody>
      </p:sp>
      <p:sp>
        <p:nvSpPr>
          <p:cNvPr id="6" name="Cube 5"/>
          <p:cNvSpPr/>
          <p:nvPr/>
        </p:nvSpPr>
        <p:spPr bwMode="auto">
          <a:xfrm>
            <a:off x="431799" y="3217332"/>
            <a:ext cx="762000" cy="1447800"/>
          </a:xfrm>
          <a:prstGeom prst="cube">
            <a:avLst/>
          </a:prstGeom>
          <a:solidFill>
            <a:schemeClr val="bg1">
              <a:lumMod val="9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8" name="Rectangle 7"/>
          <p:cNvSpPr/>
          <p:nvPr/>
        </p:nvSpPr>
        <p:spPr bwMode="auto">
          <a:xfrm>
            <a:off x="888999" y="3474510"/>
            <a:ext cx="76200" cy="152400"/>
          </a:xfrm>
          <a:prstGeom prst="rect">
            <a:avLst/>
          </a:prstGeom>
          <a:solidFill>
            <a:schemeClr val="tx1">
              <a:lumMod val="50000"/>
              <a:lumOff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grpSp>
        <p:nvGrpSpPr>
          <p:cNvPr id="16" name="Group 15"/>
          <p:cNvGrpSpPr/>
          <p:nvPr/>
        </p:nvGrpSpPr>
        <p:grpSpPr>
          <a:xfrm>
            <a:off x="507999" y="3474510"/>
            <a:ext cx="342900" cy="152400"/>
            <a:chOff x="1371600" y="5105400"/>
            <a:chExt cx="304800" cy="152400"/>
          </a:xfrm>
        </p:grpSpPr>
        <p:cxnSp>
          <p:nvCxnSpPr>
            <p:cNvPr id="10" name="Straight Connector 9"/>
            <p:cNvCxnSpPr/>
            <p:nvPr/>
          </p:nvCxnSpPr>
          <p:spPr bwMode="auto">
            <a:xfrm>
              <a:off x="1371600" y="51054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13" name="Straight Connector 12"/>
            <p:cNvCxnSpPr/>
            <p:nvPr/>
          </p:nvCxnSpPr>
          <p:spPr bwMode="auto">
            <a:xfrm>
              <a:off x="1371600" y="51562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14" name="Straight Connector 13"/>
            <p:cNvCxnSpPr/>
            <p:nvPr/>
          </p:nvCxnSpPr>
          <p:spPr bwMode="auto">
            <a:xfrm>
              <a:off x="1371600" y="52070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15" name="Straight Connector 14"/>
            <p:cNvCxnSpPr/>
            <p:nvPr/>
          </p:nvCxnSpPr>
          <p:spPr bwMode="auto">
            <a:xfrm>
              <a:off x="1371600" y="52578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grpSp>
      <p:sp>
        <p:nvSpPr>
          <p:cNvPr id="17" name="Flowchart: Document 16"/>
          <p:cNvSpPr/>
          <p:nvPr/>
        </p:nvSpPr>
        <p:spPr bwMode="auto">
          <a:xfrm>
            <a:off x="606424" y="3779773"/>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9" name="Flowchart: Document 18"/>
          <p:cNvSpPr/>
          <p:nvPr/>
        </p:nvSpPr>
        <p:spPr bwMode="auto">
          <a:xfrm>
            <a:off x="733424" y="3779773"/>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0" name="Flowchart: Document 19"/>
          <p:cNvSpPr/>
          <p:nvPr/>
        </p:nvSpPr>
        <p:spPr bwMode="auto">
          <a:xfrm>
            <a:off x="860424" y="3779773"/>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1" name="Flowchart: Document 20"/>
          <p:cNvSpPr/>
          <p:nvPr/>
        </p:nvSpPr>
        <p:spPr bwMode="auto">
          <a:xfrm>
            <a:off x="479424" y="3779773"/>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2" name="Flowchart: Document 21"/>
          <p:cNvSpPr/>
          <p:nvPr/>
        </p:nvSpPr>
        <p:spPr bwMode="auto">
          <a:xfrm>
            <a:off x="606424" y="3910508"/>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3" name="Flowchart: Document 22"/>
          <p:cNvSpPr/>
          <p:nvPr/>
        </p:nvSpPr>
        <p:spPr bwMode="auto">
          <a:xfrm>
            <a:off x="733424" y="3910508"/>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4" name="Flowchart: Document 23"/>
          <p:cNvSpPr/>
          <p:nvPr/>
        </p:nvSpPr>
        <p:spPr bwMode="auto">
          <a:xfrm>
            <a:off x="860424" y="3910508"/>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5" name="Flowchart: Document 24"/>
          <p:cNvSpPr/>
          <p:nvPr/>
        </p:nvSpPr>
        <p:spPr bwMode="auto">
          <a:xfrm>
            <a:off x="479424" y="3910508"/>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6" name="Flowchart: Document 25"/>
          <p:cNvSpPr/>
          <p:nvPr/>
        </p:nvSpPr>
        <p:spPr bwMode="auto">
          <a:xfrm>
            <a:off x="606424" y="4041243"/>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7" name="Flowchart: Document 26"/>
          <p:cNvSpPr/>
          <p:nvPr/>
        </p:nvSpPr>
        <p:spPr bwMode="auto">
          <a:xfrm>
            <a:off x="733424" y="4041243"/>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8" name="Flowchart: Document 27"/>
          <p:cNvSpPr/>
          <p:nvPr/>
        </p:nvSpPr>
        <p:spPr bwMode="auto">
          <a:xfrm>
            <a:off x="860424" y="4041243"/>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9" name="Flowchart: Document 28"/>
          <p:cNvSpPr/>
          <p:nvPr/>
        </p:nvSpPr>
        <p:spPr bwMode="auto">
          <a:xfrm>
            <a:off x="479424" y="4041243"/>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0" name="Flowchart: Document 29"/>
          <p:cNvSpPr/>
          <p:nvPr/>
        </p:nvSpPr>
        <p:spPr bwMode="auto">
          <a:xfrm>
            <a:off x="606424" y="4158152"/>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1" name="Flowchart: Document 30"/>
          <p:cNvSpPr/>
          <p:nvPr/>
        </p:nvSpPr>
        <p:spPr bwMode="auto">
          <a:xfrm>
            <a:off x="733424" y="4158152"/>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2" name="Flowchart: Document 31"/>
          <p:cNvSpPr/>
          <p:nvPr/>
        </p:nvSpPr>
        <p:spPr bwMode="auto">
          <a:xfrm>
            <a:off x="860424" y="4158152"/>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3" name="Flowchart: Document 32"/>
          <p:cNvSpPr/>
          <p:nvPr/>
        </p:nvSpPr>
        <p:spPr bwMode="auto">
          <a:xfrm>
            <a:off x="479424" y="4158152"/>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4" name="Flowchart: Document 33"/>
          <p:cNvSpPr/>
          <p:nvPr/>
        </p:nvSpPr>
        <p:spPr bwMode="auto">
          <a:xfrm>
            <a:off x="606424" y="4281974"/>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7" name="Flowchart: Document 36"/>
          <p:cNvSpPr/>
          <p:nvPr/>
        </p:nvSpPr>
        <p:spPr bwMode="auto">
          <a:xfrm>
            <a:off x="479424" y="4281974"/>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8" name="Cube 37"/>
          <p:cNvSpPr/>
          <p:nvPr/>
        </p:nvSpPr>
        <p:spPr bwMode="auto">
          <a:xfrm>
            <a:off x="1701799" y="1981200"/>
            <a:ext cx="762000" cy="1447800"/>
          </a:xfrm>
          <a:prstGeom prst="cube">
            <a:avLst/>
          </a:prstGeom>
          <a:solidFill>
            <a:schemeClr val="bg1">
              <a:lumMod val="9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9" name="Rectangle 38"/>
          <p:cNvSpPr/>
          <p:nvPr/>
        </p:nvSpPr>
        <p:spPr bwMode="auto">
          <a:xfrm>
            <a:off x="2158999" y="2238378"/>
            <a:ext cx="76200" cy="152400"/>
          </a:xfrm>
          <a:prstGeom prst="rect">
            <a:avLst/>
          </a:prstGeom>
          <a:solidFill>
            <a:schemeClr val="tx1">
              <a:lumMod val="50000"/>
              <a:lumOff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grpSp>
        <p:nvGrpSpPr>
          <p:cNvPr id="40" name="Group 39"/>
          <p:cNvGrpSpPr/>
          <p:nvPr/>
        </p:nvGrpSpPr>
        <p:grpSpPr>
          <a:xfrm>
            <a:off x="1777999" y="2238378"/>
            <a:ext cx="342900" cy="152400"/>
            <a:chOff x="1371600" y="5105400"/>
            <a:chExt cx="304800" cy="152400"/>
          </a:xfrm>
        </p:grpSpPr>
        <p:cxnSp>
          <p:nvCxnSpPr>
            <p:cNvPr id="41" name="Straight Connector 40"/>
            <p:cNvCxnSpPr/>
            <p:nvPr/>
          </p:nvCxnSpPr>
          <p:spPr bwMode="auto">
            <a:xfrm>
              <a:off x="1371600" y="51054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42" name="Straight Connector 41"/>
            <p:cNvCxnSpPr/>
            <p:nvPr/>
          </p:nvCxnSpPr>
          <p:spPr bwMode="auto">
            <a:xfrm>
              <a:off x="1371600" y="51562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43" name="Straight Connector 42"/>
            <p:cNvCxnSpPr/>
            <p:nvPr/>
          </p:nvCxnSpPr>
          <p:spPr bwMode="auto">
            <a:xfrm>
              <a:off x="1371600" y="52070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44" name="Straight Connector 43"/>
            <p:cNvCxnSpPr/>
            <p:nvPr/>
          </p:nvCxnSpPr>
          <p:spPr bwMode="auto">
            <a:xfrm>
              <a:off x="1371600" y="52578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grpSp>
      <p:sp>
        <p:nvSpPr>
          <p:cNvPr id="45" name="Flowchart: Document 44"/>
          <p:cNvSpPr/>
          <p:nvPr/>
        </p:nvSpPr>
        <p:spPr bwMode="auto">
          <a:xfrm>
            <a:off x="1876424" y="2543641"/>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46" name="Flowchart: Document 45"/>
          <p:cNvSpPr/>
          <p:nvPr/>
        </p:nvSpPr>
        <p:spPr bwMode="auto">
          <a:xfrm>
            <a:off x="2003424" y="2543641"/>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47" name="Flowchart: Document 46"/>
          <p:cNvSpPr/>
          <p:nvPr/>
        </p:nvSpPr>
        <p:spPr bwMode="auto">
          <a:xfrm>
            <a:off x="2130424" y="2543641"/>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48" name="Flowchart: Document 47"/>
          <p:cNvSpPr/>
          <p:nvPr/>
        </p:nvSpPr>
        <p:spPr bwMode="auto">
          <a:xfrm>
            <a:off x="1749424" y="2543641"/>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49" name="Flowchart: Document 48"/>
          <p:cNvSpPr/>
          <p:nvPr/>
        </p:nvSpPr>
        <p:spPr bwMode="auto">
          <a:xfrm>
            <a:off x="1876424" y="2674376"/>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52" name="Flowchart: Document 51"/>
          <p:cNvSpPr/>
          <p:nvPr/>
        </p:nvSpPr>
        <p:spPr bwMode="auto">
          <a:xfrm>
            <a:off x="1749424" y="2674376"/>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63" name="Cube 62"/>
          <p:cNvSpPr/>
          <p:nvPr/>
        </p:nvSpPr>
        <p:spPr bwMode="auto">
          <a:xfrm>
            <a:off x="1701799" y="4555125"/>
            <a:ext cx="762000" cy="1447800"/>
          </a:xfrm>
          <a:prstGeom prst="cube">
            <a:avLst/>
          </a:prstGeom>
          <a:solidFill>
            <a:schemeClr val="bg1">
              <a:lumMod val="9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64" name="Rectangle 63"/>
          <p:cNvSpPr/>
          <p:nvPr/>
        </p:nvSpPr>
        <p:spPr bwMode="auto">
          <a:xfrm>
            <a:off x="2158999" y="4812303"/>
            <a:ext cx="76200" cy="152400"/>
          </a:xfrm>
          <a:prstGeom prst="rect">
            <a:avLst/>
          </a:prstGeom>
          <a:solidFill>
            <a:schemeClr val="tx1">
              <a:lumMod val="50000"/>
              <a:lumOff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grpSp>
        <p:nvGrpSpPr>
          <p:cNvPr id="65" name="Group 64"/>
          <p:cNvGrpSpPr/>
          <p:nvPr/>
        </p:nvGrpSpPr>
        <p:grpSpPr>
          <a:xfrm>
            <a:off x="1777999" y="4812303"/>
            <a:ext cx="342900" cy="152400"/>
            <a:chOff x="1371600" y="5105400"/>
            <a:chExt cx="304800" cy="152400"/>
          </a:xfrm>
        </p:grpSpPr>
        <p:cxnSp>
          <p:nvCxnSpPr>
            <p:cNvPr id="66" name="Straight Connector 65"/>
            <p:cNvCxnSpPr/>
            <p:nvPr/>
          </p:nvCxnSpPr>
          <p:spPr bwMode="auto">
            <a:xfrm>
              <a:off x="1371600" y="51054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67" name="Straight Connector 66"/>
            <p:cNvCxnSpPr/>
            <p:nvPr/>
          </p:nvCxnSpPr>
          <p:spPr bwMode="auto">
            <a:xfrm>
              <a:off x="1371600" y="51562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68" name="Straight Connector 67"/>
            <p:cNvCxnSpPr/>
            <p:nvPr/>
          </p:nvCxnSpPr>
          <p:spPr bwMode="auto">
            <a:xfrm>
              <a:off x="1371600" y="52070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69" name="Straight Connector 68"/>
            <p:cNvCxnSpPr/>
            <p:nvPr/>
          </p:nvCxnSpPr>
          <p:spPr bwMode="auto">
            <a:xfrm>
              <a:off x="1371600" y="52578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grpSp>
      <p:sp>
        <p:nvSpPr>
          <p:cNvPr id="70" name="Flowchart: Document 69"/>
          <p:cNvSpPr/>
          <p:nvPr/>
        </p:nvSpPr>
        <p:spPr bwMode="auto">
          <a:xfrm>
            <a:off x="1876424" y="5117566"/>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71" name="Flowchart: Document 70"/>
          <p:cNvSpPr/>
          <p:nvPr/>
        </p:nvSpPr>
        <p:spPr bwMode="auto">
          <a:xfrm>
            <a:off x="2003424" y="5117566"/>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72" name="Flowchart: Document 71"/>
          <p:cNvSpPr/>
          <p:nvPr/>
        </p:nvSpPr>
        <p:spPr bwMode="auto">
          <a:xfrm>
            <a:off x="2130424" y="5117566"/>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73" name="Flowchart: Document 72"/>
          <p:cNvSpPr/>
          <p:nvPr/>
        </p:nvSpPr>
        <p:spPr bwMode="auto">
          <a:xfrm>
            <a:off x="1749424" y="5117566"/>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74" name="Flowchart: Document 73"/>
          <p:cNvSpPr/>
          <p:nvPr/>
        </p:nvSpPr>
        <p:spPr bwMode="auto">
          <a:xfrm>
            <a:off x="1876424" y="5248301"/>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75" name="Flowchart: Document 74"/>
          <p:cNvSpPr/>
          <p:nvPr/>
        </p:nvSpPr>
        <p:spPr bwMode="auto">
          <a:xfrm>
            <a:off x="2003424" y="5248301"/>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76" name="Flowchart: Document 75"/>
          <p:cNvSpPr/>
          <p:nvPr/>
        </p:nvSpPr>
        <p:spPr bwMode="auto">
          <a:xfrm>
            <a:off x="2130424" y="5248301"/>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77" name="Flowchart: Document 76"/>
          <p:cNvSpPr/>
          <p:nvPr/>
        </p:nvSpPr>
        <p:spPr bwMode="auto">
          <a:xfrm>
            <a:off x="1749424" y="5248301"/>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78" name="Flowchart: Document 77"/>
          <p:cNvSpPr/>
          <p:nvPr/>
        </p:nvSpPr>
        <p:spPr bwMode="auto">
          <a:xfrm>
            <a:off x="1876424" y="5379036"/>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79" name="Flowchart: Document 78"/>
          <p:cNvSpPr/>
          <p:nvPr/>
        </p:nvSpPr>
        <p:spPr bwMode="auto">
          <a:xfrm>
            <a:off x="2003424" y="5379036"/>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80" name="Flowchart: Document 79"/>
          <p:cNvSpPr/>
          <p:nvPr/>
        </p:nvSpPr>
        <p:spPr bwMode="auto">
          <a:xfrm>
            <a:off x="2130424" y="5379036"/>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81" name="Flowchart: Document 80"/>
          <p:cNvSpPr/>
          <p:nvPr/>
        </p:nvSpPr>
        <p:spPr bwMode="auto">
          <a:xfrm>
            <a:off x="1749424" y="5379036"/>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82" name="Flowchart: Document 81"/>
          <p:cNvSpPr/>
          <p:nvPr/>
        </p:nvSpPr>
        <p:spPr bwMode="auto">
          <a:xfrm>
            <a:off x="1876424" y="5495945"/>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83" name="Flowchart: Document 82"/>
          <p:cNvSpPr/>
          <p:nvPr/>
        </p:nvSpPr>
        <p:spPr bwMode="auto">
          <a:xfrm>
            <a:off x="2003424" y="5495945"/>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85" name="Flowchart: Document 84"/>
          <p:cNvSpPr/>
          <p:nvPr/>
        </p:nvSpPr>
        <p:spPr bwMode="auto">
          <a:xfrm>
            <a:off x="1749424" y="5495945"/>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88" name="Cube 87"/>
          <p:cNvSpPr/>
          <p:nvPr/>
        </p:nvSpPr>
        <p:spPr bwMode="auto">
          <a:xfrm>
            <a:off x="2870289" y="3225793"/>
            <a:ext cx="762000" cy="1447800"/>
          </a:xfrm>
          <a:prstGeom prst="cube">
            <a:avLst/>
          </a:prstGeom>
          <a:solidFill>
            <a:schemeClr val="bg1">
              <a:lumMod val="9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89" name="Rectangle 88"/>
          <p:cNvSpPr/>
          <p:nvPr/>
        </p:nvSpPr>
        <p:spPr bwMode="auto">
          <a:xfrm>
            <a:off x="3327489" y="3482971"/>
            <a:ext cx="76200" cy="152400"/>
          </a:xfrm>
          <a:prstGeom prst="rect">
            <a:avLst/>
          </a:prstGeom>
          <a:solidFill>
            <a:schemeClr val="tx1">
              <a:lumMod val="50000"/>
              <a:lumOff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grpSp>
        <p:nvGrpSpPr>
          <p:cNvPr id="90" name="Group 89"/>
          <p:cNvGrpSpPr/>
          <p:nvPr/>
        </p:nvGrpSpPr>
        <p:grpSpPr>
          <a:xfrm>
            <a:off x="2946489" y="3482971"/>
            <a:ext cx="342900" cy="152400"/>
            <a:chOff x="1371600" y="5105400"/>
            <a:chExt cx="304800" cy="152400"/>
          </a:xfrm>
        </p:grpSpPr>
        <p:cxnSp>
          <p:nvCxnSpPr>
            <p:cNvPr id="91" name="Straight Connector 90"/>
            <p:cNvCxnSpPr/>
            <p:nvPr/>
          </p:nvCxnSpPr>
          <p:spPr bwMode="auto">
            <a:xfrm>
              <a:off x="1371600" y="51054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92" name="Straight Connector 91"/>
            <p:cNvCxnSpPr/>
            <p:nvPr/>
          </p:nvCxnSpPr>
          <p:spPr bwMode="auto">
            <a:xfrm>
              <a:off x="1371600" y="51562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93" name="Straight Connector 92"/>
            <p:cNvCxnSpPr/>
            <p:nvPr/>
          </p:nvCxnSpPr>
          <p:spPr bwMode="auto">
            <a:xfrm>
              <a:off x="1371600" y="52070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cxnSp>
          <p:nvCxnSpPr>
            <p:cNvPr id="94" name="Straight Connector 93"/>
            <p:cNvCxnSpPr/>
            <p:nvPr/>
          </p:nvCxnSpPr>
          <p:spPr bwMode="auto">
            <a:xfrm>
              <a:off x="1371600" y="5257800"/>
              <a:ext cx="304800" cy="0"/>
            </a:xfrm>
            <a:prstGeom prst="line">
              <a:avLst/>
            </a:prstGeom>
            <a:solidFill>
              <a:srgbClr val="BBE0E3"/>
            </a:solidFill>
            <a:ln w="19050" cap="flat" cmpd="sng" algn="ctr">
              <a:solidFill>
                <a:srgbClr val="049CDB"/>
              </a:solidFill>
              <a:prstDash val="solid"/>
              <a:round/>
              <a:headEnd type="none" w="med" len="med"/>
              <a:tailEnd type="none" w="med" len="med"/>
            </a:ln>
            <a:effectLst/>
          </p:spPr>
        </p:cxnSp>
      </p:grpSp>
      <p:sp>
        <p:nvSpPr>
          <p:cNvPr id="95" name="Flowchart: Document 94"/>
          <p:cNvSpPr/>
          <p:nvPr/>
        </p:nvSpPr>
        <p:spPr bwMode="auto">
          <a:xfrm>
            <a:off x="3044914" y="3788234"/>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96" name="Flowchart: Document 95"/>
          <p:cNvSpPr/>
          <p:nvPr/>
        </p:nvSpPr>
        <p:spPr bwMode="auto">
          <a:xfrm>
            <a:off x="3171914" y="3788234"/>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97" name="Flowchart: Document 96"/>
          <p:cNvSpPr/>
          <p:nvPr/>
        </p:nvSpPr>
        <p:spPr bwMode="auto">
          <a:xfrm>
            <a:off x="3298914" y="3788234"/>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98" name="Flowchart: Document 97"/>
          <p:cNvSpPr/>
          <p:nvPr/>
        </p:nvSpPr>
        <p:spPr bwMode="auto">
          <a:xfrm>
            <a:off x="2917914" y="3788234"/>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02" name="Flowchart: Document 101"/>
          <p:cNvSpPr/>
          <p:nvPr/>
        </p:nvSpPr>
        <p:spPr bwMode="auto">
          <a:xfrm>
            <a:off x="2917914" y="3918969"/>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16" name="Flowchart: Document 115"/>
          <p:cNvSpPr/>
          <p:nvPr/>
        </p:nvSpPr>
        <p:spPr bwMode="auto">
          <a:xfrm>
            <a:off x="1207558" y="2927308"/>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17" name="Flowchart: Document 116"/>
          <p:cNvSpPr/>
          <p:nvPr/>
        </p:nvSpPr>
        <p:spPr bwMode="auto">
          <a:xfrm>
            <a:off x="1190625" y="3045841"/>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18" name="Flowchart: Document 117"/>
          <p:cNvSpPr/>
          <p:nvPr/>
        </p:nvSpPr>
        <p:spPr bwMode="auto">
          <a:xfrm>
            <a:off x="1072091" y="2978108"/>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cxnSp>
        <p:nvCxnSpPr>
          <p:cNvPr id="131" name="Straight Arrow Connector 130"/>
          <p:cNvCxnSpPr/>
          <p:nvPr/>
        </p:nvCxnSpPr>
        <p:spPr bwMode="auto">
          <a:xfrm rot="5400000" flipH="1" flipV="1">
            <a:off x="1325037" y="2586573"/>
            <a:ext cx="304800" cy="296333"/>
          </a:xfrm>
          <a:prstGeom prst="straightConnector1">
            <a:avLst/>
          </a:prstGeom>
          <a:solidFill>
            <a:srgbClr val="BBE0E3"/>
          </a:solidFill>
          <a:ln w="28575" cap="flat" cmpd="sng" algn="ctr">
            <a:solidFill>
              <a:srgbClr val="000000"/>
            </a:solidFill>
            <a:prstDash val="solid"/>
            <a:round/>
            <a:headEnd type="none" w="med" len="med"/>
            <a:tailEnd type="triangle" w="lg" len="med"/>
          </a:ln>
          <a:effectLst/>
        </p:spPr>
      </p:cxnSp>
      <p:sp>
        <p:nvSpPr>
          <p:cNvPr id="132" name="Flowchart: Document 131"/>
          <p:cNvSpPr/>
          <p:nvPr/>
        </p:nvSpPr>
        <p:spPr bwMode="auto">
          <a:xfrm>
            <a:off x="2613026" y="5052444"/>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33" name="Flowchart: Document 132"/>
          <p:cNvSpPr/>
          <p:nvPr/>
        </p:nvSpPr>
        <p:spPr bwMode="auto">
          <a:xfrm>
            <a:off x="2596093" y="5170977"/>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34" name="Flowchart: Document 133"/>
          <p:cNvSpPr/>
          <p:nvPr/>
        </p:nvSpPr>
        <p:spPr bwMode="auto">
          <a:xfrm>
            <a:off x="2477559" y="5103244"/>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cxnSp>
        <p:nvCxnSpPr>
          <p:cNvPr id="135" name="Straight Arrow Connector 134"/>
          <p:cNvCxnSpPr/>
          <p:nvPr/>
        </p:nvCxnSpPr>
        <p:spPr bwMode="auto">
          <a:xfrm rot="5400000" flipH="1" flipV="1">
            <a:off x="2730505" y="4711709"/>
            <a:ext cx="304800" cy="296333"/>
          </a:xfrm>
          <a:prstGeom prst="straightConnector1">
            <a:avLst/>
          </a:prstGeom>
          <a:solidFill>
            <a:srgbClr val="BBE0E3"/>
          </a:solidFill>
          <a:ln w="28575" cap="flat" cmpd="sng" algn="ctr">
            <a:solidFill>
              <a:srgbClr val="000000"/>
            </a:solidFill>
            <a:prstDash val="solid"/>
            <a:round/>
            <a:headEnd type="none" w="med" len="med"/>
            <a:tailEnd type="triangle" w="lg" len="med"/>
          </a:ln>
          <a:effectLst/>
        </p:spPr>
      </p:cxnSp>
      <p:sp>
        <p:nvSpPr>
          <p:cNvPr id="136" name="Flowchart: Document 135"/>
          <p:cNvSpPr/>
          <p:nvPr/>
        </p:nvSpPr>
        <p:spPr bwMode="auto">
          <a:xfrm>
            <a:off x="2062693" y="4239644"/>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37" name="Flowchart: Document 136"/>
          <p:cNvSpPr/>
          <p:nvPr/>
        </p:nvSpPr>
        <p:spPr bwMode="auto">
          <a:xfrm>
            <a:off x="2045760" y="4358177"/>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38" name="Flowchart: Document 137"/>
          <p:cNvSpPr/>
          <p:nvPr/>
        </p:nvSpPr>
        <p:spPr bwMode="auto">
          <a:xfrm>
            <a:off x="1927226" y="4290444"/>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cxnSp>
        <p:nvCxnSpPr>
          <p:cNvPr id="142" name="Straight Arrow Connector 141"/>
          <p:cNvCxnSpPr/>
          <p:nvPr/>
        </p:nvCxnSpPr>
        <p:spPr bwMode="auto">
          <a:xfrm rot="5400000" flipH="1" flipV="1">
            <a:off x="1858434" y="3958167"/>
            <a:ext cx="414867" cy="1588"/>
          </a:xfrm>
          <a:prstGeom prst="straightConnector1">
            <a:avLst/>
          </a:prstGeom>
          <a:solidFill>
            <a:srgbClr val="BBE0E3"/>
          </a:solidFill>
          <a:ln w="28575" cap="flat" cmpd="sng" algn="ctr">
            <a:solidFill>
              <a:srgbClr val="000000"/>
            </a:solidFill>
            <a:prstDash val="solid"/>
            <a:round/>
            <a:headEnd type="none" w="med" len="med"/>
            <a:tailEnd type="triangle" w="lg" len="med"/>
          </a:ln>
          <a:effectLst/>
        </p:spPr>
      </p:cxnSp>
      <p:sp>
        <p:nvSpPr>
          <p:cNvPr id="143" name="Flowchart: Document 142"/>
          <p:cNvSpPr/>
          <p:nvPr/>
        </p:nvSpPr>
        <p:spPr bwMode="auto">
          <a:xfrm>
            <a:off x="1385360" y="3926377"/>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44" name="Flowchart: Document 143"/>
          <p:cNvSpPr/>
          <p:nvPr/>
        </p:nvSpPr>
        <p:spPr bwMode="auto">
          <a:xfrm>
            <a:off x="1368427" y="4044910"/>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45" name="Flowchart: Document 144"/>
          <p:cNvSpPr/>
          <p:nvPr/>
        </p:nvSpPr>
        <p:spPr bwMode="auto">
          <a:xfrm>
            <a:off x="1249893" y="3977177"/>
            <a:ext cx="104775" cy="87876"/>
          </a:xfrm>
          <a:prstGeom prst="flowChartDocument">
            <a:avLst/>
          </a:prstGeom>
          <a:solidFill>
            <a:schemeClr val="accent1">
              <a:lumMod val="7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cxnSp>
        <p:nvCxnSpPr>
          <p:cNvPr id="147" name="Straight Arrow Connector 146"/>
          <p:cNvCxnSpPr/>
          <p:nvPr/>
        </p:nvCxnSpPr>
        <p:spPr bwMode="auto">
          <a:xfrm>
            <a:off x="1557866" y="4021666"/>
            <a:ext cx="355600" cy="1588"/>
          </a:xfrm>
          <a:prstGeom prst="straightConnector1">
            <a:avLst/>
          </a:prstGeom>
          <a:solidFill>
            <a:srgbClr val="BBE0E3"/>
          </a:solidFill>
          <a:ln w="28575" cap="flat" cmpd="sng" algn="ctr">
            <a:solidFill>
              <a:srgbClr val="000000"/>
            </a:solidFill>
            <a:prstDash val="solid"/>
            <a:round/>
            <a:headEnd type="none" w="med" len="med"/>
            <a:tailEnd type="triangle" w="lg" len="med"/>
          </a:ln>
          <a:effectLst/>
        </p:spPr>
      </p:cxnSp>
      <p:sp>
        <p:nvSpPr>
          <p:cNvPr id="148" name="Rectangle 147"/>
          <p:cNvSpPr/>
          <p:nvPr/>
        </p:nvSpPr>
        <p:spPr>
          <a:xfrm>
            <a:off x="287866" y="1132306"/>
            <a:ext cx="3810000" cy="646331"/>
          </a:xfrm>
          <a:prstGeom prst="rect">
            <a:avLst/>
          </a:prstGeom>
        </p:spPr>
        <p:txBody>
          <a:bodyPr wrap="square">
            <a:spAutoFit/>
          </a:bodyPr>
          <a:lstStyle/>
          <a:p>
            <a:pPr algn="ctr"/>
            <a:r>
              <a:rPr lang="en-US" sz="1800" b="1" i="1" dirty="0" smtClean="0">
                <a:solidFill>
                  <a:srgbClr val="0070C0"/>
                </a:solidFill>
              </a:rPr>
              <a:t>Adaptive mechanism to steal requests from busy app servers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457200" y="3505200"/>
            <a:ext cx="6400800" cy="609600"/>
          </a:xfrm>
          <a:prstGeom prst="rect">
            <a:avLst/>
          </a:prstGeom>
          <a:solidFill>
            <a:srgbClr val="0070C0"/>
          </a:solidFill>
          <a:ln w="9525" algn="ctr">
            <a:noFill/>
            <a:round/>
            <a:headEnd/>
            <a:tailEnd/>
          </a:ln>
        </p:spPr>
        <p:txBody>
          <a:bodyPr/>
          <a:lstStyle/>
          <a:p>
            <a:endParaRPr lang="en-US"/>
          </a:p>
        </p:txBody>
      </p:sp>
      <p:sp>
        <p:nvSpPr>
          <p:cNvPr id="10243" name="Rectangle 2"/>
          <p:cNvSpPr>
            <a:spLocks noGrp="1" noChangeArrowheads="1"/>
          </p:cNvSpPr>
          <p:nvPr>
            <p:ph type="title"/>
          </p:nvPr>
        </p:nvSpPr>
        <p:spPr/>
        <p:txBody>
          <a:bodyPr/>
          <a:lstStyle/>
          <a:p>
            <a:r>
              <a:rPr lang="en-US" smtClean="0"/>
              <a:t>Agenda</a:t>
            </a:r>
          </a:p>
        </p:txBody>
      </p:sp>
      <p:sp>
        <p:nvSpPr>
          <p:cNvPr id="10244" name="Rectangle 3"/>
          <p:cNvSpPr>
            <a:spLocks noGrp="1" noChangeArrowheads="1"/>
          </p:cNvSpPr>
          <p:nvPr>
            <p:ph type="body" idx="1"/>
          </p:nvPr>
        </p:nvSpPr>
        <p:spPr>
          <a:xfrm>
            <a:off x="509588" y="1162050"/>
            <a:ext cx="8177212" cy="3867150"/>
          </a:xfrm>
        </p:spPr>
        <p:txBody>
          <a:bodyPr/>
          <a:lstStyle/>
          <a:p>
            <a:pPr>
              <a:lnSpc>
                <a:spcPts val="4000"/>
              </a:lnSpc>
            </a:pPr>
            <a:r>
              <a:rPr lang="en-US" sz="2800" dirty="0" smtClean="0"/>
              <a:t>Salesforce.com Cloud Services</a:t>
            </a:r>
          </a:p>
          <a:p>
            <a:pPr>
              <a:lnSpc>
                <a:spcPts val="4000"/>
              </a:lnSpc>
            </a:pPr>
            <a:r>
              <a:rPr lang="en-US" sz="2800" dirty="0" smtClean="0"/>
              <a:t>Site Architecture </a:t>
            </a:r>
          </a:p>
          <a:p>
            <a:pPr>
              <a:lnSpc>
                <a:spcPts val="4000"/>
              </a:lnSpc>
            </a:pPr>
            <a:r>
              <a:rPr lang="en-US" sz="2800" dirty="0" smtClean="0"/>
              <a:t>Self Optimizing Database</a:t>
            </a:r>
          </a:p>
          <a:p>
            <a:pPr>
              <a:lnSpc>
                <a:spcPts val="4000"/>
              </a:lnSpc>
            </a:pPr>
            <a:r>
              <a:rPr lang="en-US" sz="2800" dirty="0" smtClean="0"/>
              <a:t>Automatic Resource Management</a:t>
            </a:r>
          </a:p>
          <a:p>
            <a:pPr>
              <a:lnSpc>
                <a:spcPts val="4000"/>
              </a:lnSpc>
            </a:pPr>
            <a:r>
              <a:rPr lang="en-US" sz="2800" b="1" dirty="0" smtClean="0">
                <a:solidFill>
                  <a:schemeClr val="bg1"/>
                </a:solidFill>
              </a:rPr>
              <a:t>Automatic Quality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4778829"/>
            <a:ext cx="9144000" cy="522515"/>
          </a:xfrm>
          <a:prstGeom prst="rect">
            <a:avLst/>
          </a:prstGeom>
          <a:gradFill>
            <a:gsLst>
              <a:gs pos="0">
                <a:srgbClr val="0070C0">
                  <a:alpha val="10000"/>
                </a:srgbClr>
              </a:gs>
              <a:gs pos="50000">
                <a:srgbClr val="0070C0">
                  <a:alpha val="30000"/>
                </a:srgbClr>
              </a:gs>
              <a:gs pos="100000">
                <a:srgbClr val="0070C0">
                  <a:alpha val="9000"/>
                </a:srgbClr>
              </a:gs>
            </a:gsLst>
            <a:lin ang="108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2770" name="Title 1"/>
          <p:cNvSpPr>
            <a:spLocks noGrp="1"/>
          </p:cNvSpPr>
          <p:nvPr>
            <p:ph type="title"/>
          </p:nvPr>
        </p:nvSpPr>
        <p:spPr/>
        <p:txBody>
          <a:bodyPr/>
          <a:lstStyle/>
          <a:p>
            <a:r>
              <a:rPr lang="en-US" dirty="0" smtClean="0"/>
              <a:t>Application Error Handling	</a:t>
            </a:r>
          </a:p>
        </p:txBody>
      </p:sp>
      <p:pic>
        <p:nvPicPr>
          <p:cNvPr id="10242" name="Picture 2" descr="http://www.lcd-monitor-reviews.com/lcd-monitor-reviews/iiyama-AS4611UT-lcd-computer-monitor-review.jpg"/>
          <p:cNvPicPr>
            <a:picLocks noChangeAspect="1" noChangeArrowheads="1"/>
          </p:cNvPicPr>
          <p:nvPr/>
        </p:nvPicPr>
        <p:blipFill>
          <a:blip r:embed="rId3"/>
          <a:srcRect/>
          <a:stretch>
            <a:fillRect/>
          </a:stretch>
        </p:blipFill>
        <p:spPr bwMode="auto">
          <a:xfrm>
            <a:off x="152400" y="1524000"/>
            <a:ext cx="2895600" cy="2171700"/>
          </a:xfrm>
          <a:prstGeom prst="rect">
            <a:avLst/>
          </a:prstGeom>
          <a:noFill/>
        </p:spPr>
      </p:pic>
      <p:pic>
        <p:nvPicPr>
          <p:cNvPr id="10245" name="Picture 5" descr="http://i.i.com.com/cnwk.1d/i/tim/2010/06/21/chatter-home_(high_res)_(1).jpg"/>
          <p:cNvPicPr>
            <a:picLocks noChangeAspect="1" noChangeArrowheads="1"/>
          </p:cNvPicPr>
          <p:nvPr/>
        </p:nvPicPr>
        <p:blipFill>
          <a:blip r:embed="rId4"/>
          <a:srcRect/>
          <a:stretch>
            <a:fillRect/>
          </a:stretch>
        </p:blipFill>
        <p:spPr bwMode="auto">
          <a:xfrm>
            <a:off x="762000" y="1752601"/>
            <a:ext cx="1676400" cy="1340578"/>
          </a:xfrm>
          <a:prstGeom prst="rect">
            <a:avLst/>
          </a:prstGeom>
          <a:noFill/>
        </p:spPr>
      </p:pic>
      <p:sp>
        <p:nvSpPr>
          <p:cNvPr id="8" name="Rectangle 7"/>
          <p:cNvSpPr/>
          <p:nvPr/>
        </p:nvSpPr>
        <p:spPr bwMode="auto">
          <a:xfrm>
            <a:off x="1140620" y="1943099"/>
            <a:ext cx="1273968" cy="114538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en-US" b="1" dirty="0" smtClean="0">
              <a:solidFill>
                <a:srgbClr val="C00000"/>
              </a:solidFill>
              <a:latin typeface="Arial" pitchFamily="27" charset="0"/>
              <a:ea typeface="ヒラギノ角ゴ ProN W3" pitchFamily="27" charset="-128"/>
              <a:cs typeface="ヒラギノ角ゴ ProN W3" pitchFamily="27" charset="-128"/>
              <a:sym typeface="Arial" pitchFamily="27" charset="0"/>
            </a:endParaRPr>
          </a:p>
        </p:txBody>
      </p:sp>
      <p:pic>
        <p:nvPicPr>
          <p:cNvPr id="9" name="Picture 9"/>
          <p:cNvPicPr>
            <a:picLocks noChangeAspect="1" noChangeArrowheads="1"/>
          </p:cNvPicPr>
          <p:nvPr/>
        </p:nvPicPr>
        <p:blipFill>
          <a:blip r:embed="rId5" cstate="print"/>
          <a:srcRect/>
          <a:stretch>
            <a:fillRect/>
          </a:stretch>
        </p:blipFill>
        <p:spPr bwMode="auto">
          <a:xfrm>
            <a:off x="1169192" y="2057400"/>
            <a:ext cx="365878" cy="304800"/>
          </a:xfrm>
          <a:prstGeom prst="rect">
            <a:avLst/>
          </a:prstGeom>
          <a:noFill/>
          <a:ln w="9525">
            <a:noFill/>
            <a:miter lim="800000"/>
            <a:headEnd/>
            <a:tailEnd/>
          </a:ln>
        </p:spPr>
      </p:pic>
      <p:sp>
        <p:nvSpPr>
          <p:cNvPr id="10" name="Rectangle 9"/>
          <p:cNvSpPr/>
          <p:nvPr/>
        </p:nvSpPr>
        <p:spPr>
          <a:xfrm>
            <a:off x="1502902" y="2057400"/>
            <a:ext cx="833883" cy="307777"/>
          </a:xfrm>
          <a:prstGeom prst="rect">
            <a:avLst/>
          </a:prstGeom>
        </p:spPr>
        <p:txBody>
          <a:bodyPr wrap="none">
            <a:spAutoFit/>
          </a:bodyPr>
          <a:lstStyle/>
          <a:p>
            <a:pPr algn="ctr"/>
            <a:r>
              <a:rPr lang="en-US" sz="1400" b="1" dirty="0" smtClean="0">
                <a:solidFill>
                  <a:srgbClr val="C00000"/>
                </a:solidFill>
                <a:latin typeface="Arial" pitchFamily="27" charset="0"/>
                <a:ea typeface="ヒラギノ角ゴ ProN W3" pitchFamily="27" charset="-128"/>
                <a:cs typeface="ヒラギノ角ゴ ProN W3" pitchFamily="27" charset="-128"/>
                <a:sym typeface="Arial" pitchFamily="27" charset="0"/>
              </a:rPr>
              <a:t>ERROR</a:t>
            </a:r>
            <a:endParaRPr lang="en-US" sz="1400" b="1" dirty="0">
              <a:solidFill>
                <a:srgbClr val="C00000"/>
              </a:solidFill>
              <a:latin typeface="Arial" pitchFamily="27" charset="0"/>
              <a:ea typeface="ヒラギノ角ゴ ProN W3" pitchFamily="27" charset="-128"/>
              <a:cs typeface="ヒラギノ角ゴ ProN W3" pitchFamily="27" charset="-128"/>
              <a:sym typeface="Arial" pitchFamily="27" charset="0"/>
            </a:endParaRPr>
          </a:p>
        </p:txBody>
      </p:sp>
      <p:sp>
        <p:nvSpPr>
          <p:cNvPr id="11" name="Right Arrow 10"/>
          <p:cNvSpPr/>
          <p:nvPr/>
        </p:nvSpPr>
        <p:spPr bwMode="auto">
          <a:xfrm>
            <a:off x="2512680" y="2230942"/>
            <a:ext cx="861891" cy="295835"/>
          </a:xfrm>
          <a:prstGeom prst="rightArrow">
            <a:avLst/>
          </a:prstGeom>
          <a:gradFill flip="none" rotWithShape="1">
            <a:gsLst>
              <a:gs pos="0">
                <a:schemeClr val="bg1">
                  <a:lumMod val="65000"/>
                </a:schemeClr>
              </a:gs>
              <a:gs pos="50000">
                <a:schemeClr val="bg1">
                  <a:lumMod val="85000"/>
                </a:schemeClr>
              </a:gs>
              <a:gs pos="100000">
                <a:schemeClr val="bg1"/>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graphicFrame>
        <p:nvGraphicFramePr>
          <p:cNvPr id="12" name="Group 445"/>
          <p:cNvGraphicFramePr>
            <a:graphicFrameLocks noGrp="1"/>
          </p:cNvGraphicFramePr>
          <p:nvPr/>
        </p:nvGraphicFramePr>
        <p:xfrm>
          <a:off x="3353935" y="1961028"/>
          <a:ext cx="2407977" cy="1392238"/>
        </p:xfrm>
        <a:graphic>
          <a:graphicData uri="http://schemas.openxmlformats.org/drawingml/2006/table">
            <a:tbl>
              <a:tblPr>
                <a:tableStyleId>{69CF1AB2-1976-4502-BF36-3FF5EA218861}</a:tableStyleId>
              </a:tblPr>
              <a:tblGrid>
                <a:gridCol w="782639"/>
                <a:gridCol w="875063"/>
                <a:gridCol w="750275"/>
              </a:tblGrid>
              <a:tr h="30003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200" b="1" u="none" strike="noStrike" cap="none" normalizeH="0" baseline="0" dirty="0" smtClean="0">
                          <a:ln>
                            <a:noFill/>
                          </a:ln>
                          <a:effectLst/>
                          <a:sym typeface="Arial" pitchFamily="34" charset="0"/>
                        </a:rPr>
                        <a:t>Error</a:t>
                      </a:r>
                      <a:endParaRPr kumimoji="0" lang="en-US" sz="1200" b="1"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200" b="1" u="none" strike="noStrike" cap="none" normalizeH="0" baseline="0" dirty="0" err="1" smtClean="0">
                          <a:ln>
                            <a:noFill/>
                          </a:ln>
                          <a:effectLst/>
                          <a:sym typeface="Arial" pitchFamily="34" charset="0"/>
                        </a:rPr>
                        <a:t>Desc</a:t>
                      </a:r>
                      <a:endParaRPr kumimoji="0" lang="en-US" sz="1200" b="1"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200" b="1" u="none" strike="noStrike" cap="none" normalizeH="0" baseline="0" dirty="0" smtClean="0">
                          <a:ln>
                            <a:noFill/>
                          </a:ln>
                          <a:effectLst/>
                          <a:sym typeface="Arial" pitchFamily="34" charset="0"/>
                        </a:rPr>
                        <a:t>Count</a:t>
                      </a:r>
                      <a:endParaRPr kumimoji="0" lang="en-US" sz="1200" b="1"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58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smtClean="0">
                          <a:ln>
                            <a:noFill/>
                          </a:ln>
                          <a:effectLst/>
                          <a:sym typeface="Arial" pitchFamily="34" charset="0"/>
                        </a:rPr>
                        <a:t>Error 1</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err="1" smtClean="0">
                          <a:ln>
                            <a:noFill/>
                          </a:ln>
                          <a:effectLst/>
                          <a:sym typeface="Arial" pitchFamily="34" charset="0"/>
                        </a:rPr>
                        <a:t>Desc</a:t>
                      </a:r>
                      <a:r>
                        <a:rPr kumimoji="0" lang="en-US" sz="1100" u="none" strike="noStrike" cap="none" normalizeH="0" baseline="0" dirty="0" smtClean="0">
                          <a:ln>
                            <a:noFill/>
                          </a:ln>
                          <a:effectLst/>
                          <a:sym typeface="Arial" pitchFamily="34" charset="0"/>
                        </a:rPr>
                        <a:t> 1</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smtClean="0">
                          <a:ln>
                            <a:noFill/>
                          </a:ln>
                          <a:effectLst/>
                          <a:sym typeface="Arial" pitchFamily="34" charset="0"/>
                        </a:rPr>
                        <a:t>23</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r>
              <a:tr h="26193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smtClean="0">
                          <a:ln>
                            <a:noFill/>
                          </a:ln>
                          <a:effectLst/>
                          <a:sym typeface="Arial" pitchFamily="34" charset="0"/>
                        </a:rPr>
                        <a:t>Error 2</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err="1" smtClean="0">
                          <a:ln>
                            <a:noFill/>
                          </a:ln>
                          <a:effectLst/>
                          <a:sym typeface="Arial" pitchFamily="34" charset="0"/>
                        </a:rPr>
                        <a:t>Desc</a:t>
                      </a:r>
                      <a:r>
                        <a:rPr kumimoji="0" lang="en-US" sz="1100" u="none" strike="noStrike" cap="none" normalizeH="0" baseline="0" dirty="0" smtClean="0">
                          <a:ln>
                            <a:noFill/>
                          </a:ln>
                          <a:effectLst/>
                          <a:sym typeface="Arial" pitchFamily="34" charset="0"/>
                        </a:rPr>
                        <a:t> 2</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smtClean="0">
                          <a:ln>
                            <a:noFill/>
                          </a:ln>
                          <a:effectLst/>
                          <a:sym typeface="Arial" pitchFamily="34" charset="0"/>
                        </a:rPr>
                        <a:t>53</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R w="12700" cap="flat" cmpd="sng" algn="ctr">
                      <a:solidFill>
                        <a:schemeClr val="tx1"/>
                      </a:solidFill>
                      <a:prstDash val="solid"/>
                      <a:round/>
                      <a:headEnd type="none" w="med" len="med"/>
                      <a:tailEnd type="none" w="med" len="med"/>
                    </a:lnR>
                    <a:solidFill>
                      <a:schemeClr val="accent1"/>
                    </a:solidFill>
                  </a:tcPr>
                </a:tc>
              </a:tr>
              <a:tr h="24923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smtClean="0">
                          <a:ln>
                            <a:noFill/>
                          </a:ln>
                          <a:effectLst/>
                          <a:sym typeface="Arial" pitchFamily="34" charset="0"/>
                        </a:rPr>
                        <a:t>Error 3</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err="1" smtClean="0">
                          <a:ln>
                            <a:noFill/>
                          </a:ln>
                          <a:effectLst/>
                          <a:sym typeface="Arial" pitchFamily="34" charset="0"/>
                        </a:rPr>
                        <a:t>Desc</a:t>
                      </a:r>
                      <a:r>
                        <a:rPr kumimoji="0" lang="en-US" sz="1100" u="none" strike="noStrike" cap="none" normalizeH="0" baseline="0" dirty="0" smtClean="0">
                          <a:ln>
                            <a:noFill/>
                          </a:ln>
                          <a:effectLst/>
                          <a:sym typeface="Arial" pitchFamily="34" charset="0"/>
                        </a:rPr>
                        <a:t> 3</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smtClean="0">
                          <a:ln>
                            <a:noFill/>
                          </a:ln>
                          <a:effectLst/>
                          <a:sym typeface="Arial" pitchFamily="34" charset="0"/>
                        </a:rPr>
                        <a:t>12</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R w="12700" cap="flat" cmpd="sng" algn="ctr">
                      <a:solidFill>
                        <a:schemeClr val="tx1"/>
                      </a:solidFill>
                      <a:prstDash val="solid"/>
                      <a:round/>
                      <a:headEnd type="none" w="med" len="med"/>
                      <a:tailEnd type="none" w="med" len="med"/>
                    </a:lnR>
                    <a:solidFill>
                      <a:schemeClr val="accent1"/>
                    </a:solidFill>
                  </a:tcPr>
                </a:tc>
              </a:tr>
              <a:tr h="24923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200" u="none" strike="noStrike" cap="none" normalizeH="0" baseline="0" dirty="0" smtClean="0">
                          <a:ln>
                            <a:noFill/>
                          </a:ln>
                          <a:effectLst/>
                          <a:sym typeface="Arial" pitchFamily="34" charset="0"/>
                        </a:rPr>
                        <a:t>…</a:t>
                      </a:r>
                      <a:endParaRPr kumimoji="0" lang="en-US" sz="12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200" u="none" strike="noStrike" cap="none" normalizeH="0" baseline="0" dirty="0" smtClean="0">
                          <a:ln>
                            <a:noFill/>
                          </a:ln>
                          <a:effectLst/>
                          <a:sym typeface="Arial" pitchFamily="34" charset="0"/>
                        </a:rPr>
                        <a:t>…</a:t>
                      </a:r>
                      <a:endParaRPr kumimoji="0" lang="en-US" sz="12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200" u="none" strike="noStrike" cap="none" normalizeH="0" baseline="0" dirty="0" smtClean="0">
                          <a:ln>
                            <a:noFill/>
                          </a:ln>
                          <a:effectLst/>
                          <a:sym typeface="Arial" pitchFamily="34" charset="0"/>
                        </a:rPr>
                        <a:t>…</a:t>
                      </a:r>
                      <a:endParaRPr kumimoji="0" lang="en-US" sz="12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r>
            </a:tbl>
          </a:graphicData>
        </a:graphic>
      </p:graphicFrame>
      <p:sp>
        <p:nvSpPr>
          <p:cNvPr id="13" name="TextBox 12"/>
          <p:cNvSpPr txBox="1"/>
          <p:nvPr/>
        </p:nvSpPr>
        <p:spPr>
          <a:xfrm>
            <a:off x="3265714" y="1295400"/>
            <a:ext cx="2547257" cy="584775"/>
          </a:xfrm>
          <a:prstGeom prst="rect">
            <a:avLst/>
          </a:prstGeom>
          <a:noFill/>
        </p:spPr>
        <p:txBody>
          <a:bodyPr wrap="square" rtlCol="0">
            <a:spAutoFit/>
          </a:bodyPr>
          <a:lstStyle/>
          <a:p>
            <a:pPr algn="ctr"/>
            <a:r>
              <a:rPr lang="en-US" sz="1600" b="1" dirty="0" smtClean="0">
                <a:solidFill>
                  <a:srgbClr val="0070C0"/>
                </a:solidFill>
              </a:rPr>
              <a:t>List of Internal Errors (“</a:t>
            </a:r>
            <a:r>
              <a:rPr lang="en-US" sz="1600" b="1" dirty="0" err="1" smtClean="0">
                <a:solidFill>
                  <a:srgbClr val="0070C0"/>
                </a:solidFill>
              </a:rPr>
              <a:t>Gacks</a:t>
            </a:r>
            <a:r>
              <a:rPr lang="en-US" sz="1600" b="1" dirty="0" smtClean="0">
                <a:solidFill>
                  <a:srgbClr val="0070C0"/>
                </a:solidFill>
              </a:rPr>
              <a:t>”)</a:t>
            </a:r>
            <a:endParaRPr lang="en-US" sz="1600" b="1" dirty="0">
              <a:solidFill>
                <a:srgbClr val="0070C0"/>
              </a:solidFill>
            </a:endParaRPr>
          </a:p>
        </p:txBody>
      </p:sp>
      <p:sp>
        <p:nvSpPr>
          <p:cNvPr id="14" name="TextBox 13"/>
          <p:cNvSpPr txBox="1"/>
          <p:nvPr/>
        </p:nvSpPr>
        <p:spPr>
          <a:xfrm>
            <a:off x="3341914" y="3581400"/>
            <a:ext cx="2503715" cy="584775"/>
          </a:xfrm>
          <a:prstGeom prst="rect">
            <a:avLst/>
          </a:prstGeom>
          <a:noFill/>
        </p:spPr>
        <p:txBody>
          <a:bodyPr wrap="square" rtlCol="0">
            <a:spAutoFit/>
          </a:bodyPr>
          <a:lstStyle/>
          <a:p>
            <a:pPr algn="ctr"/>
            <a:r>
              <a:rPr lang="en-US" sz="1600" b="1" i="1" dirty="0" smtClean="0">
                <a:solidFill>
                  <a:schemeClr val="tx1">
                    <a:lumMod val="65000"/>
                    <a:lumOff val="35000"/>
                  </a:schemeClr>
                </a:solidFill>
              </a:rPr>
              <a:t>Duplicates suppressed within an instance</a:t>
            </a:r>
            <a:endParaRPr lang="en-US" sz="1600" b="1" i="1" dirty="0">
              <a:solidFill>
                <a:schemeClr val="tx1">
                  <a:lumMod val="65000"/>
                  <a:lumOff val="35000"/>
                </a:schemeClr>
              </a:solidFill>
            </a:endParaRPr>
          </a:p>
        </p:txBody>
      </p:sp>
      <p:sp>
        <p:nvSpPr>
          <p:cNvPr id="15" name="TextBox 14"/>
          <p:cNvSpPr txBox="1"/>
          <p:nvPr/>
        </p:nvSpPr>
        <p:spPr>
          <a:xfrm>
            <a:off x="598714" y="4840031"/>
            <a:ext cx="7957457" cy="430887"/>
          </a:xfrm>
          <a:prstGeom prst="rect">
            <a:avLst/>
          </a:prstGeom>
          <a:noFill/>
        </p:spPr>
        <p:txBody>
          <a:bodyPr wrap="square" rtlCol="0">
            <a:spAutoFit/>
          </a:bodyPr>
          <a:lstStyle/>
          <a:p>
            <a:pPr algn="ctr"/>
            <a:r>
              <a:rPr lang="en-US" sz="2200" b="1" dirty="0" smtClean="0">
                <a:solidFill>
                  <a:srgbClr val="0070C0"/>
                </a:solidFill>
              </a:rPr>
              <a:t>Ideally, errors are fixed before customers report them</a:t>
            </a:r>
            <a:endParaRPr lang="en-US" sz="2200" b="1" dirty="0">
              <a:solidFill>
                <a:srgbClr val="0070C0"/>
              </a:solidFill>
            </a:endParaRPr>
          </a:p>
        </p:txBody>
      </p:sp>
      <p:sp>
        <p:nvSpPr>
          <p:cNvPr id="17" name="Right Arrow 16"/>
          <p:cNvSpPr/>
          <p:nvPr/>
        </p:nvSpPr>
        <p:spPr bwMode="auto">
          <a:xfrm>
            <a:off x="5767509" y="2230942"/>
            <a:ext cx="861891" cy="295835"/>
          </a:xfrm>
          <a:prstGeom prst="rightArrow">
            <a:avLst/>
          </a:prstGeom>
          <a:gradFill flip="none" rotWithShape="1">
            <a:gsLst>
              <a:gs pos="0">
                <a:schemeClr val="bg1">
                  <a:lumMod val="65000"/>
                </a:schemeClr>
              </a:gs>
              <a:gs pos="50000">
                <a:schemeClr val="bg1">
                  <a:lumMod val="85000"/>
                </a:schemeClr>
              </a:gs>
              <a:gs pos="100000">
                <a:schemeClr val="bg1"/>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graphicFrame>
        <p:nvGraphicFramePr>
          <p:cNvPr id="22" name="Group 445"/>
          <p:cNvGraphicFramePr>
            <a:graphicFrameLocks noGrp="1"/>
          </p:cNvGraphicFramePr>
          <p:nvPr/>
        </p:nvGraphicFramePr>
        <p:xfrm>
          <a:off x="6641421" y="1961028"/>
          <a:ext cx="2407977" cy="1392238"/>
        </p:xfrm>
        <a:graphic>
          <a:graphicData uri="http://schemas.openxmlformats.org/drawingml/2006/table">
            <a:tbl>
              <a:tblPr>
                <a:tableStyleId>{69CF1AB2-1976-4502-BF36-3FF5EA218861}</a:tableStyleId>
              </a:tblPr>
              <a:tblGrid>
                <a:gridCol w="782639"/>
                <a:gridCol w="729340"/>
                <a:gridCol w="895998"/>
              </a:tblGrid>
              <a:tr h="30003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200" b="1" i="0" u="none" strike="noStrike" cap="none" normalizeH="0" baseline="0" dirty="0" smtClean="0">
                          <a:ln>
                            <a:noFill/>
                          </a:ln>
                          <a:solidFill>
                            <a:schemeClr val="dk1"/>
                          </a:solidFill>
                          <a:effectLst/>
                          <a:latin typeface="+mn-lt"/>
                          <a:ea typeface="+mn-ea"/>
                          <a:cs typeface="+mn-cs"/>
                          <a:sym typeface="Arial" pitchFamily="34" charset="0"/>
                        </a:rPr>
                        <a:t>Bug</a:t>
                      </a:r>
                      <a:endParaRPr kumimoji="0" lang="en-US" sz="1200" b="1"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200" b="1" u="none" strike="noStrike" cap="none" normalizeH="0" baseline="0" dirty="0" err="1" smtClean="0">
                          <a:ln>
                            <a:noFill/>
                          </a:ln>
                          <a:effectLst/>
                          <a:sym typeface="Arial" pitchFamily="34" charset="0"/>
                        </a:rPr>
                        <a:t>Desc</a:t>
                      </a:r>
                      <a:endParaRPr kumimoji="0" lang="en-US" sz="1200" b="1"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200" b="1" u="none" strike="noStrike" cap="none" normalizeH="0" baseline="0" dirty="0" smtClean="0">
                          <a:ln>
                            <a:noFill/>
                          </a:ln>
                          <a:effectLst/>
                          <a:sym typeface="Arial" pitchFamily="34" charset="0"/>
                        </a:rPr>
                        <a:t>Assigned</a:t>
                      </a:r>
                      <a:endParaRPr kumimoji="0" lang="en-US" sz="1200" b="1"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58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smtClean="0">
                          <a:ln>
                            <a:noFill/>
                          </a:ln>
                          <a:effectLst/>
                          <a:sym typeface="Arial" pitchFamily="34" charset="0"/>
                        </a:rPr>
                        <a:t>Bug 1</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err="1" smtClean="0">
                          <a:ln>
                            <a:noFill/>
                          </a:ln>
                          <a:effectLst/>
                          <a:sym typeface="Arial" pitchFamily="34" charset="0"/>
                        </a:rPr>
                        <a:t>Desc</a:t>
                      </a:r>
                      <a:r>
                        <a:rPr kumimoji="0" lang="en-US" sz="1100" u="none" strike="noStrike" cap="none" normalizeH="0" baseline="0" dirty="0" smtClean="0">
                          <a:ln>
                            <a:noFill/>
                          </a:ln>
                          <a:effectLst/>
                          <a:sym typeface="Arial" pitchFamily="34" charset="0"/>
                        </a:rPr>
                        <a:t> 1</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Assignee 1</a:t>
                      </a:r>
                    </a:p>
                  </a:txBody>
                  <a:tcPr marL="50800" marR="50800" marT="50800" marB="508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r>
              <a:tr h="26193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smtClean="0">
                          <a:ln>
                            <a:noFill/>
                          </a:ln>
                          <a:effectLst/>
                          <a:sym typeface="Arial" pitchFamily="34" charset="0"/>
                        </a:rPr>
                        <a:t>Bug 2</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err="1" smtClean="0">
                          <a:ln>
                            <a:noFill/>
                          </a:ln>
                          <a:effectLst/>
                          <a:sym typeface="Arial" pitchFamily="34" charset="0"/>
                        </a:rPr>
                        <a:t>Desc</a:t>
                      </a:r>
                      <a:r>
                        <a:rPr kumimoji="0" lang="en-US" sz="1100" u="none" strike="noStrike" cap="none" normalizeH="0" baseline="0" dirty="0" smtClean="0">
                          <a:ln>
                            <a:noFill/>
                          </a:ln>
                          <a:effectLst/>
                          <a:sym typeface="Arial" pitchFamily="34" charset="0"/>
                        </a:rPr>
                        <a:t> 2</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b="0" i="0" u="none" strike="noStrike" cap="none" normalizeH="0" baseline="0" dirty="0" smtClean="0">
                          <a:ln>
                            <a:noFill/>
                          </a:ln>
                          <a:solidFill>
                            <a:schemeClr val="dk1"/>
                          </a:solidFill>
                          <a:effectLst/>
                          <a:latin typeface="+mn-lt"/>
                          <a:ea typeface="+mn-ea"/>
                          <a:cs typeface="+mn-cs"/>
                          <a:sym typeface="Arial" pitchFamily="34" charset="0"/>
                        </a:rPr>
                        <a:t>Assignee 2</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R w="12700" cap="flat" cmpd="sng" algn="ctr">
                      <a:solidFill>
                        <a:schemeClr val="tx1"/>
                      </a:solidFill>
                      <a:prstDash val="solid"/>
                      <a:round/>
                      <a:headEnd type="none" w="med" len="med"/>
                      <a:tailEnd type="none" w="med" len="med"/>
                    </a:lnR>
                    <a:solidFill>
                      <a:schemeClr val="bg1">
                        <a:lumMod val="85000"/>
                      </a:schemeClr>
                    </a:solidFill>
                  </a:tcPr>
                </a:tc>
              </a:tr>
              <a:tr h="24923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smtClean="0">
                          <a:ln>
                            <a:noFill/>
                          </a:ln>
                          <a:effectLst/>
                          <a:sym typeface="Arial" pitchFamily="34" charset="0"/>
                        </a:rPr>
                        <a:t>Bug 3</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u="none" strike="noStrike" cap="none" normalizeH="0" baseline="0" dirty="0" err="1" smtClean="0">
                          <a:ln>
                            <a:noFill/>
                          </a:ln>
                          <a:effectLst/>
                          <a:sym typeface="Arial" pitchFamily="34" charset="0"/>
                        </a:rPr>
                        <a:t>Desc</a:t>
                      </a:r>
                      <a:r>
                        <a:rPr kumimoji="0" lang="en-US" sz="1100" u="none" strike="noStrike" cap="none" normalizeH="0" baseline="0" dirty="0" smtClean="0">
                          <a:ln>
                            <a:noFill/>
                          </a:ln>
                          <a:effectLst/>
                          <a:sym typeface="Arial" pitchFamily="34" charset="0"/>
                        </a:rPr>
                        <a:t> 3</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100" b="0" i="0" u="none" strike="noStrike" cap="none" normalizeH="0" baseline="0" dirty="0" smtClean="0">
                          <a:ln>
                            <a:noFill/>
                          </a:ln>
                          <a:solidFill>
                            <a:schemeClr val="dk1"/>
                          </a:solidFill>
                          <a:effectLst/>
                          <a:latin typeface="+mn-lt"/>
                          <a:ea typeface="+mn-ea"/>
                          <a:cs typeface="+mn-cs"/>
                          <a:sym typeface="Arial" pitchFamily="34" charset="0"/>
                        </a:rPr>
                        <a:t>Assignee 3</a:t>
                      </a:r>
                      <a:endParaRPr kumimoji="0" lang="en-US" sz="11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R w="12700" cap="flat" cmpd="sng" algn="ctr">
                      <a:solidFill>
                        <a:schemeClr val="tx1"/>
                      </a:solidFill>
                      <a:prstDash val="solid"/>
                      <a:round/>
                      <a:headEnd type="none" w="med" len="med"/>
                      <a:tailEnd type="none" w="med" len="med"/>
                    </a:lnR>
                    <a:solidFill>
                      <a:schemeClr val="bg1">
                        <a:lumMod val="85000"/>
                      </a:schemeClr>
                    </a:solidFill>
                  </a:tcPr>
                </a:tc>
              </a:tr>
              <a:tr h="249238">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200" u="none" strike="noStrike" cap="none" normalizeH="0" baseline="0" dirty="0" smtClean="0">
                          <a:ln>
                            <a:noFill/>
                          </a:ln>
                          <a:effectLst/>
                          <a:sym typeface="Arial" pitchFamily="34" charset="0"/>
                        </a:rPr>
                        <a:t>…</a:t>
                      </a:r>
                      <a:endParaRPr kumimoji="0" lang="en-US" sz="12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200" u="none" strike="noStrike" cap="none" normalizeH="0" baseline="0" dirty="0" smtClean="0">
                          <a:ln>
                            <a:noFill/>
                          </a:ln>
                          <a:effectLst/>
                          <a:sym typeface="Arial" pitchFamily="34" charset="0"/>
                        </a:rPr>
                        <a:t>…</a:t>
                      </a:r>
                      <a:endParaRPr kumimoji="0" lang="en-US" sz="12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
                          <a:srgbClr val="6B6B6B"/>
                        </a:buClr>
                        <a:buSzTx/>
                        <a:buFontTx/>
                        <a:buNone/>
                        <a:tabLst>
                          <a:tab pos="914400" algn="l"/>
                        </a:tabLst>
                      </a:pPr>
                      <a:r>
                        <a:rPr kumimoji="0" lang="en-US" sz="1200" u="none" strike="noStrike" cap="none" normalizeH="0" baseline="0" dirty="0" smtClean="0">
                          <a:ln>
                            <a:noFill/>
                          </a:ln>
                          <a:effectLst/>
                          <a:sym typeface="Arial" pitchFamily="34" charset="0"/>
                        </a:rPr>
                        <a:t>…</a:t>
                      </a:r>
                      <a:endParaRPr kumimoji="0" lang="en-US" sz="12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endParaRPr>
                    </a:p>
                  </a:txBody>
                  <a:tcPr marL="50800" marR="50800" marT="50800" marB="5080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3" name="TextBox 22"/>
          <p:cNvSpPr txBox="1"/>
          <p:nvPr/>
        </p:nvSpPr>
        <p:spPr>
          <a:xfrm>
            <a:off x="6629400" y="1295400"/>
            <a:ext cx="2362200" cy="584775"/>
          </a:xfrm>
          <a:prstGeom prst="rect">
            <a:avLst/>
          </a:prstGeom>
          <a:noFill/>
        </p:spPr>
        <p:txBody>
          <a:bodyPr wrap="square" rtlCol="0">
            <a:spAutoFit/>
          </a:bodyPr>
          <a:lstStyle/>
          <a:p>
            <a:pPr algn="ctr"/>
            <a:r>
              <a:rPr lang="en-US" sz="1600" b="1" dirty="0" smtClean="0">
                <a:solidFill>
                  <a:srgbClr val="0070C0"/>
                </a:solidFill>
              </a:rPr>
              <a:t>Bugs Auto-Created and Assigned</a:t>
            </a:r>
            <a:endParaRPr lang="en-US" sz="1600" b="1" dirty="0">
              <a:solidFill>
                <a:srgbClr val="0070C0"/>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Test Hammers</a:t>
            </a:r>
          </a:p>
        </p:txBody>
      </p:sp>
      <p:sp>
        <p:nvSpPr>
          <p:cNvPr id="33795" name="Content Placeholder 2"/>
          <p:cNvSpPr>
            <a:spLocks noGrp="1"/>
          </p:cNvSpPr>
          <p:nvPr>
            <p:ph idx="1"/>
          </p:nvPr>
        </p:nvSpPr>
        <p:spPr/>
        <p:txBody>
          <a:bodyPr/>
          <a:lstStyle/>
          <a:p>
            <a:r>
              <a:rPr lang="en-US" dirty="0" smtClean="0"/>
              <a:t>Conduct pre-release testing of with existing customer data</a:t>
            </a:r>
          </a:p>
          <a:p>
            <a:r>
              <a:rPr lang="en-US" dirty="0" smtClean="0"/>
              <a:t>Install and upgrade all platform applications</a:t>
            </a:r>
          </a:p>
          <a:p>
            <a:r>
              <a:rPr lang="en-US" dirty="0" smtClean="0"/>
              <a:t>Run all Apex Code and customer-written unit tests</a:t>
            </a:r>
          </a:p>
          <a:p>
            <a:r>
              <a:rPr lang="en-US" dirty="0" smtClean="0"/>
              <a:t>Customers partner with </a:t>
            </a:r>
            <a:r>
              <a:rPr lang="en-US" dirty="0" err="1" smtClean="0"/>
              <a:t>Salesforce</a:t>
            </a:r>
            <a:r>
              <a:rPr lang="en-US" dirty="0" smtClean="0"/>
              <a:t> to test releases</a:t>
            </a:r>
          </a:p>
          <a:p>
            <a:endParaRPr lang="en-US" dirty="0" smtClean="0"/>
          </a:p>
        </p:txBody>
      </p:sp>
      <p:sp>
        <p:nvSpPr>
          <p:cNvPr id="6" name="AutoShape 4"/>
          <p:cNvSpPr>
            <a:spLocks noChangeArrowheads="1"/>
          </p:cNvSpPr>
          <p:nvPr/>
        </p:nvSpPr>
        <p:spPr bwMode="auto">
          <a:xfrm flipH="1">
            <a:off x="3830638" y="4571999"/>
            <a:ext cx="590550" cy="2189163"/>
          </a:xfrm>
          <a:prstGeom prst="cube">
            <a:avLst>
              <a:gd name="adj" fmla="val 78426"/>
            </a:avLst>
          </a:prstGeom>
          <a:solidFill>
            <a:srgbClr val="0070C0"/>
          </a:solidFill>
          <a:ln w="6350">
            <a:noFill/>
            <a:miter lim="800000"/>
            <a:headEnd/>
            <a:tailEnd/>
          </a:ln>
          <a:effectLst/>
        </p:spPr>
        <p:txBody>
          <a:bodyPr wrap="none" lIns="45720" rIns="45720" anchor="ctr"/>
          <a:lstStyle/>
          <a:p>
            <a:endParaRPr lang="en-US"/>
          </a:p>
        </p:txBody>
      </p:sp>
      <p:sp>
        <p:nvSpPr>
          <p:cNvPr id="7" name="TextBox 6"/>
          <p:cNvSpPr txBox="1"/>
          <p:nvPr/>
        </p:nvSpPr>
        <p:spPr>
          <a:xfrm>
            <a:off x="3505200" y="3886200"/>
            <a:ext cx="1066800" cy="646331"/>
          </a:xfrm>
          <a:prstGeom prst="rect">
            <a:avLst/>
          </a:prstGeom>
          <a:noFill/>
        </p:spPr>
        <p:txBody>
          <a:bodyPr wrap="square" rtlCol="0">
            <a:spAutoFit/>
          </a:bodyPr>
          <a:lstStyle/>
          <a:p>
            <a:pPr algn="ctr"/>
            <a:r>
              <a:rPr lang="en-US" sz="1800" b="1" dirty="0" smtClean="0">
                <a:solidFill>
                  <a:srgbClr val="0070C0"/>
                </a:solidFill>
              </a:rPr>
              <a:t>New Release</a:t>
            </a:r>
            <a:endParaRPr lang="en-US" sz="1800" b="1" dirty="0">
              <a:solidFill>
                <a:srgbClr val="0070C0"/>
              </a:solidFill>
            </a:endParaRPr>
          </a:p>
        </p:txBody>
      </p:sp>
      <p:sp>
        <p:nvSpPr>
          <p:cNvPr id="9" name="Rounded Rectangle 8"/>
          <p:cNvSpPr/>
          <p:nvPr/>
        </p:nvSpPr>
        <p:spPr bwMode="auto">
          <a:xfrm>
            <a:off x="1328057" y="5029200"/>
            <a:ext cx="381000" cy="762000"/>
          </a:xfrm>
          <a:prstGeom prst="roundRect">
            <a:avLst/>
          </a:prstGeom>
          <a:solidFill>
            <a:schemeClr val="bg1">
              <a:lumMod val="85000"/>
            </a:schemeClr>
          </a:solid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0" name="Rounded Rectangle 9"/>
          <p:cNvSpPr/>
          <p:nvPr/>
        </p:nvSpPr>
        <p:spPr bwMode="auto">
          <a:xfrm>
            <a:off x="1937657" y="5181600"/>
            <a:ext cx="381000" cy="609600"/>
          </a:xfrm>
          <a:prstGeom prst="roundRect">
            <a:avLst/>
          </a:prstGeom>
          <a:solidFill>
            <a:schemeClr val="bg1">
              <a:lumMod val="85000"/>
            </a:schemeClr>
          </a:solid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1" name="Rounded Rectangle 10"/>
          <p:cNvSpPr/>
          <p:nvPr/>
        </p:nvSpPr>
        <p:spPr bwMode="auto">
          <a:xfrm>
            <a:off x="2547257" y="5029200"/>
            <a:ext cx="381000" cy="762000"/>
          </a:xfrm>
          <a:prstGeom prst="roundRect">
            <a:avLst/>
          </a:prstGeom>
          <a:solidFill>
            <a:schemeClr val="bg1">
              <a:lumMod val="85000"/>
            </a:schemeClr>
          </a:solid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2" name="Rounded Rectangle 11"/>
          <p:cNvSpPr/>
          <p:nvPr/>
        </p:nvSpPr>
        <p:spPr bwMode="auto">
          <a:xfrm>
            <a:off x="3156857" y="5334000"/>
            <a:ext cx="381000" cy="457200"/>
          </a:xfrm>
          <a:prstGeom prst="roundRect">
            <a:avLst/>
          </a:prstGeom>
          <a:solidFill>
            <a:schemeClr val="bg1">
              <a:lumMod val="85000"/>
            </a:schemeClr>
          </a:solid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3" name="Rounded Rectangle 12"/>
          <p:cNvSpPr/>
          <p:nvPr/>
        </p:nvSpPr>
        <p:spPr bwMode="auto">
          <a:xfrm>
            <a:off x="4648200" y="5029200"/>
            <a:ext cx="381000" cy="762000"/>
          </a:xfrm>
          <a:prstGeom prst="roundRect">
            <a:avLst/>
          </a:prstGeom>
          <a:solidFill>
            <a:srgbClr val="CCFFCC"/>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B050"/>
                </a:solidFill>
                <a:effectLst/>
                <a:latin typeface="Arial" pitchFamily="27" charset="0"/>
                <a:ea typeface="ヒラギノ角ゴ ProN W3" pitchFamily="27" charset="-128"/>
                <a:cs typeface="ヒラギノ角ゴ ProN W3" pitchFamily="27" charset="-128"/>
                <a:sym typeface="Wingdings"/>
              </a:rPr>
              <a:t></a:t>
            </a:r>
            <a:endParaRPr kumimoji="0" lang="en-US" sz="2800" b="0" i="0" u="none" strike="noStrike" cap="none" normalizeH="0" baseline="0" dirty="0">
              <a:ln>
                <a:noFill/>
              </a:ln>
              <a:solidFill>
                <a:srgbClr val="00B05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4" name="Rounded Rectangle 13"/>
          <p:cNvSpPr/>
          <p:nvPr/>
        </p:nvSpPr>
        <p:spPr bwMode="auto">
          <a:xfrm>
            <a:off x="5257800" y="5181600"/>
            <a:ext cx="381000" cy="609600"/>
          </a:xfrm>
          <a:prstGeom prst="roundRect">
            <a:avLst/>
          </a:prstGeom>
          <a:solidFill>
            <a:srgbClr val="CCFFCC"/>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800" dirty="0" smtClean="0">
                <a:solidFill>
                  <a:srgbClr val="00B050"/>
                </a:solidFill>
                <a:latin typeface="Arial" pitchFamily="27" charset="0"/>
                <a:ea typeface="ヒラギノ角ゴ ProN W3" pitchFamily="27" charset="-128"/>
                <a:cs typeface="ヒラギノ角ゴ ProN W3" pitchFamily="27" charset="-128"/>
                <a:sym typeface="Wingdings"/>
              </a:rPr>
              <a:t></a:t>
            </a:r>
            <a:endParaRPr kumimoji="0" lang="en-US" sz="2800" b="0" i="0" u="none" strike="noStrike" cap="none" normalizeH="0" baseline="0" dirty="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5" name="Rounded Rectangle 14"/>
          <p:cNvSpPr/>
          <p:nvPr/>
        </p:nvSpPr>
        <p:spPr bwMode="auto">
          <a:xfrm>
            <a:off x="5867400" y="5029200"/>
            <a:ext cx="381000" cy="762000"/>
          </a:xfrm>
          <a:prstGeom prst="roundRect">
            <a:avLst/>
          </a:prstGeom>
          <a:solidFill>
            <a:srgbClr val="CCFFCC"/>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800" dirty="0" smtClean="0">
                <a:solidFill>
                  <a:srgbClr val="00B050"/>
                </a:solidFill>
                <a:latin typeface="Arial" pitchFamily="27" charset="0"/>
                <a:ea typeface="ヒラギノ角ゴ ProN W3" pitchFamily="27" charset="-128"/>
                <a:cs typeface="ヒラギノ角ゴ ProN W3" pitchFamily="27" charset="-128"/>
                <a:sym typeface="Wingdings"/>
              </a:rPr>
              <a:t></a:t>
            </a:r>
            <a:endParaRPr kumimoji="0" lang="en-US" sz="2800" b="0" i="0" u="none" strike="noStrike" cap="none" normalizeH="0" baseline="0" dirty="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6" name="Rounded Rectangle 15"/>
          <p:cNvSpPr/>
          <p:nvPr/>
        </p:nvSpPr>
        <p:spPr bwMode="auto">
          <a:xfrm>
            <a:off x="6477000" y="5334000"/>
            <a:ext cx="381000" cy="457200"/>
          </a:xfrm>
          <a:prstGeom prst="roundRect">
            <a:avLst/>
          </a:prstGeom>
          <a:solidFill>
            <a:srgbClr val="CCFFCC"/>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800" dirty="0" smtClean="0">
                <a:solidFill>
                  <a:srgbClr val="00B050"/>
                </a:solidFill>
                <a:latin typeface="Arial" pitchFamily="27" charset="0"/>
                <a:ea typeface="ヒラギノ角ゴ ProN W3" pitchFamily="27" charset="-128"/>
                <a:cs typeface="ヒラギノ角ゴ ProN W3" pitchFamily="27" charset="-128"/>
                <a:sym typeface="Wingdings"/>
              </a:rPr>
              <a:t></a:t>
            </a:r>
            <a:endParaRPr lang="en-US" sz="2800" dirty="0" smtClean="0">
              <a:solidFill>
                <a:srgbClr val="00B050"/>
              </a:solidFill>
              <a:latin typeface="Arial" pitchFamily="27" charset="0"/>
              <a:ea typeface="ヒラギノ角ゴ ProN W3" pitchFamily="27" charset="-128"/>
              <a:cs typeface="ヒラギノ角ゴ ProN W3" pitchFamily="27" charset="-128"/>
              <a:sym typeface="Arial" pitchFamily="27" charset="0"/>
            </a:endParaRPr>
          </a:p>
        </p:txBody>
      </p:sp>
      <p:sp>
        <p:nvSpPr>
          <p:cNvPr id="43" name="TextBox 42"/>
          <p:cNvSpPr txBox="1"/>
          <p:nvPr/>
        </p:nvSpPr>
        <p:spPr>
          <a:xfrm>
            <a:off x="1143000" y="4419600"/>
            <a:ext cx="2438400" cy="523220"/>
          </a:xfrm>
          <a:prstGeom prst="rect">
            <a:avLst/>
          </a:prstGeom>
          <a:noFill/>
        </p:spPr>
        <p:txBody>
          <a:bodyPr wrap="square" rtlCol="0">
            <a:spAutoFit/>
          </a:bodyPr>
          <a:lstStyle/>
          <a:p>
            <a:r>
              <a:rPr lang="en-US" sz="1400" dirty="0" smtClean="0">
                <a:solidFill>
                  <a:schemeClr val="tx1">
                    <a:lumMod val="50000"/>
                    <a:lumOff val="50000"/>
                  </a:schemeClr>
                </a:solidFill>
              </a:rPr>
              <a:t>Customer Code and Applications</a:t>
            </a:r>
            <a:endParaRPr lang="en-US" sz="1400" dirty="0">
              <a:solidFill>
                <a:schemeClr val="tx1">
                  <a:lumMod val="50000"/>
                  <a:lumOff val="50000"/>
                </a:schemeClr>
              </a:solidFill>
            </a:endParaRPr>
          </a:p>
        </p:txBody>
      </p:sp>
      <p:sp>
        <p:nvSpPr>
          <p:cNvPr id="44" name="Rectangle 43"/>
          <p:cNvSpPr/>
          <p:nvPr/>
        </p:nvSpPr>
        <p:spPr bwMode="auto">
          <a:xfrm>
            <a:off x="1066800" y="5905500"/>
            <a:ext cx="2971800" cy="2286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45" name="Right Arrow 44"/>
          <p:cNvSpPr/>
          <p:nvPr/>
        </p:nvSpPr>
        <p:spPr bwMode="auto">
          <a:xfrm>
            <a:off x="4419600" y="5791200"/>
            <a:ext cx="3048000" cy="457200"/>
          </a:xfrm>
          <a:prstGeom prst="right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Agenda</a:t>
            </a:r>
          </a:p>
        </p:txBody>
      </p:sp>
      <p:sp>
        <p:nvSpPr>
          <p:cNvPr id="5123" name="Rectangle 3"/>
          <p:cNvSpPr>
            <a:spLocks noGrp="1" noChangeArrowheads="1"/>
          </p:cNvSpPr>
          <p:nvPr>
            <p:ph type="body" idx="1"/>
          </p:nvPr>
        </p:nvSpPr>
        <p:spPr/>
        <p:txBody>
          <a:bodyPr/>
          <a:lstStyle/>
          <a:p>
            <a:pPr>
              <a:lnSpc>
                <a:spcPts val="4000"/>
              </a:lnSpc>
            </a:pPr>
            <a:r>
              <a:rPr lang="en-US" sz="2800" dirty="0" smtClean="0"/>
              <a:t>Salesforce.com Cloud Services</a:t>
            </a:r>
          </a:p>
          <a:p>
            <a:pPr>
              <a:lnSpc>
                <a:spcPts val="4000"/>
              </a:lnSpc>
            </a:pPr>
            <a:r>
              <a:rPr lang="en-US" sz="2800" dirty="0" smtClean="0"/>
              <a:t>Site Architecture</a:t>
            </a:r>
          </a:p>
          <a:p>
            <a:pPr>
              <a:lnSpc>
                <a:spcPts val="4000"/>
              </a:lnSpc>
            </a:pPr>
            <a:r>
              <a:rPr lang="en-US" sz="2800" dirty="0" smtClean="0"/>
              <a:t>Self Optimizing Database</a:t>
            </a:r>
          </a:p>
          <a:p>
            <a:pPr>
              <a:lnSpc>
                <a:spcPts val="4000"/>
              </a:lnSpc>
            </a:pPr>
            <a:r>
              <a:rPr lang="en-US" sz="2800" dirty="0" smtClean="0"/>
              <a:t>Automatic Resource Management</a:t>
            </a:r>
          </a:p>
          <a:p>
            <a:pPr>
              <a:lnSpc>
                <a:spcPts val="4000"/>
              </a:lnSpc>
            </a:pPr>
            <a:r>
              <a:rPr lang="en-US" sz="2800" dirty="0" smtClean="0"/>
              <a:t>Automatic Quality</a:t>
            </a:r>
          </a:p>
          <a:p>
            <a:pPr>
              <a:lnSpc>
                <a:spcPts val="4000"/>
              </a:lnSpc>
            </a:pPr>
            <a:endParaRPr lang="en-US" sz="2800" dirty="0" smtClean="0"/>
          </a:p>
          <a:p>
            <a:pPr>
              <a:lnSpc>
                <a:spcPts val="4000"/>
              </a:lnSpc>
              <a:buFont typeface="Wingdings" pitchFamily="2" charset="2"/>
              <a:buNone/>
            </a:pPr>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Scrutiny</a:t>
            </a:r>
            <a:endParaRPr lang="en-US" dirty="0"/>
          </a:p>
        </p:txBody>
      </p:sp>
      <p:sp>
        <p:nvSpPr>
          <p:cNvPr id="3" name="Content Placeholder 2"/>
          <p:cNvSpPr>
            <a:spLocks noGrp="1"/>
          </p:cNvSpPr>
          <p:nvPr>
            <p:ph idx="1"/>
          </p:nvPr>
        </p:nvSpPr>
        <p:spPr>
          <a:xfrm>
            <a:off x="3276600" y="1074962"/>
            <a:ext cx="5410200" cy="5695950"/>
          </a:xfrm>
        </p:spPr>
        <p:txBody>
          <a:bodyPr/>
          <a:lstStyle/>
          <a:p>
            <a:r>
              <a:rPr lang="en-US" dirty="0" smtClean="0"/>
              <a:t>Tasks that validate data consistency and correctness</a:t>
            </a:r>
          </a:p>
          <a:p>
            <a:pPr lvl="1"/>
            <a:r>
              <a:rPr lang="en-US" dirty="0" smtClean="0"/>
              <a:t>Referential integrity</a:t>
            </a:r>
          </a:p>
          <a:p>
            <a:pPr lvl="1"/>
            <a:r>
              <a:rPr lang="en-US" dirty="0" smtClean="0"/>
              <a:t>Validate </a:t>
            </a:r>
            <a:r>
              <a:rPr lang="en-US" dirty="0" err="1" smtClean="0"/>
              <a:t>denormalized</a:t>
            </a:r>
            <a:r>
              <a:rPr lang="en-US" dirty="0" smtClean="0"/>
              <a:t> values</a:t>
            </a:r>
          </a:p>
          <a:p>
            <a:pPr lvl="1"/>
            <a:r>
              <a:rPr lang="en-US" dirty="0" smtClean="0"/>
              <a:t>Application data validation</a:t>
            </a:r>
          </a:p>
          <a:p>
            <a:r>
              <a:rPr lang="en-US" dirty="0" smtClean="0"/>
              <a:t>Periodic automatic production runs</a:t>
            </a:r>
          </a:p>
          <a:p>
            <a:pPr lvl="1"/>
            <a:r>
              <a:rPr lang="en-US" dirty="0" smtClean="0"/>
              <a:t>Often run manually for a specific tenant</a:t>
            </a:r>
          </a:p>
          <a:p>
            <a:r>
              <a:rPr lang="en-US" dirty="0" smtClean="0"/>
              <a:t>May optionally fix data</a:t>
            </a:r>
          </a:p>
          <a:p>
            <a:pPr lvl="1"/>
            <a:r>
              <a:rPr lang="en-US" dirty="0" smtClean="0"/>
              <a:t>Requires manual approval</a:t>
            </a:r>
          </a:p>
          <a:p>
            <a:r>
              <a:rPr lang="en-US" dirty="0" smtClean="0"/>
              <a:t>Run automatically during tests</a:t>
            </a:r>
          </a:p>
          <a:p>
            <a:pPr lvl="1"/>
            <a:endParaRPr lang="en-US" dirty="0" smtClean="0"/>
          </a:p>
        </p:txBody>
      </p:sp>
      <p:pic>
        <p:nvPicPr>
          <p:cNvPr id="14338" name="Picture 2" descr="http://www.softicons.com/download/system-icons/colobrush-icons-by-eponas-deeway/png/256/database.png"/>
          <p:cNvPicPr>
            <a:picLocks noChangeAspect="1" noChangeArrowheads="1"/>
          </p:cNvPicPr>
          <p:nvPr/>
        </p:nvPicPr>
        <p:blipFill>
          <a:blip r:embed="rId2"/>
          <a:srcRect/>
          <a:stretch>
            <a:fillRect/>
          </a:stretch>
        </p:blipFill>
        <p:spPr bwMode="auto">
          <a:xfrm>
            <a:off x="304800" y="1905000"/>
            <a:ext cx="2438400" cy="2438400"/>
          </a:xfrm>
          <a:prstGeom prst="rect">
            <a:avLst/>
          </a:prstGeom>
          <a:noFill/>
        </p:spPr>
      </p:pic>
      <p:sp>
        <p:nvSpPr>
          <p:cNvPr id="6" name="Oval 5"/>
          <p:cNvSpPr/>
          <p:nvPr/>
        </p:nvSpPr>
        <p:spPr bwMode="auto">
          <a:xfrm>
            <a:off x="1567542" y="3124198"/>
            <a:ext cx="533400" cy="5334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pic>
        <p:nvPicPr>
          <p:cNvPr id="14340" name="Picture 4" descr="http://www.recruitek.co.in/images/courses/1386magnifying-glass.jpg"/>
          <p:cNvPicPr>
            <a:picLocks noChangeAspect="1" noChangeArrowheads="1"/>
          </p:cNvPicPr>
          <p:nvPr/>
        </p:nvPicPr>
        <p:blipFill>
          <a:blip r:embed="rId3">
            <a:clrChange>
              <a:clrFrom>
                <a:srgbClr val="FFFFFF"/>
              </a:clrFrom>
              <a:clrTo>
                <a:srgbClr val="FFFFFF">
                  <a:alpha val="0"/>
                </a:srgbClr>
              </a:clrTo>
            </a:clrChange>
          </a:blip>
          <a:srcRect l="13056" t="1871" r="12339"/>
          <a:stretch>
            <a:fillRect/>
          </a:stretch>
        </p:blipFill>
        <p:spPr bwMode="auto">
          <a:xfrm>
            <a:off x="1447800" y="2981325"/>
            <a:ext cx="1213468" cy="1276351"/>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4169229"/>
            <a:ext cx="9144000" cy="1469571"/>
          </a:xfrm>
          <a:prstGeom prst="rect">
            <a:avLst/>
          </a:prstGeom>
          <a:solidFill>
            <a:schemeClr val="accent1">
              <a:alpha val="4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6866" name="Title 1"/>
          <p:cNvSpPr>
            <a:spLocks noGrp="1"/>
          </p:cNvSpPr>
          <p:nvPr>
            <p:ph type="title"/>
          </p:nvPr>
        </p:nvSpPr>
        <p:spPr/>
        <p:txBody>
          <a:bodyPr/>
          <a:lstStyle/>
          <a:p>
            <a:r>
              <a:rPr lang="en-US" dirty="0" smtClean="0"/>
              <a:t>SQL Analyzer</a:t>
            </a:r>
          </a:p>
        </p:txBody>
      </p:sp>
      <p:sp>
        <p:nvSpPr>
          <p:cNvPr id="36867" name="Content Placeholder 2"/>
          <p:cNvSpPr>
            <a:spLocks noGrp="1"/>
          </p:cNvSpPr>
          <p:nvPr>
            <p:ph idx="1"/>
          </p:nvPr>
        </p:nvSpPr>
        <p:spPr>
          <a:xfrm>
            <a:off x="968828" y="4245435"/>
            <a:ext cx="6988629" cy="1850571"/>
          </a:xfrm>
        </p:spPr>
        <p:txBody>
          <a:bodyPr/>
          <a:lstStyle/>
          <a:p>
            <a:r>
              <a:rPr lang="en-US" sz="2000" dirty="0" smtClean="0"/>
              <a:t>Static analysis on developer check-in</a:t>
            </a:r>
          </a:p>
          <a:p>
            <a:r>
              <a:rPr lang="en-US" sz="2000" dirty="0" smtClean="0"/>
              <a:t>Dynamic analysis during test runs (Catches any runtime-generated SQL)</a:t>
            </a:r>
          </a:p>
        </p:txBody>
      </p:sp>
      <p:sp>
        <p:nvSpPr>
          <p:cNvPr id="4" name="Cube 3"/>
          <p:cNvSpPr/>
          <p:nvPr/>
        </p:nvSpPr>
        <p:spPr bwMode="auto">
          <a:xfrm>
            <a:off x="4691785" y="1447800"/>
            <a:ext cx="2296886" cy="2296886"/>
          </a:xfrm>
          <a:prstGeom prst="cube">
            <a:avLst>
              <a:gd name="adj" fmla="val 13152"/>
            </a:avLst>
          </a:prstGeom>
          <a:solidFill>
            <a:srgbClr val="0070C0"/>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6" name="TextBox 5"/>
          <p:cNvSpPr txBox="1"/>
          <p:nvPr/>
        </p:nvSpPr>
        <p:spPr>
          <a:xfrm>
            <a:off x="4865957" y="1850571"/>
            <a:ext cx="1643742" cy="338554"/>
          </a:xfrm>
          <a:prstGeom prst="rect">
            <a:avLst/>
          </a:prstGeom>
          <a:noFill/>
        </p:spPr>
        <p:txBody>
          <a:bodyPr wrap="square" rtlCol="0">
            <a:spAutoFit/>
          </a:bodyPr>
          <a:lstStyle/>
          <a:p>
            <a:pPr algn="ctr"/>
            <a:r>
              <a:rPr lang="en-US" sz="1600" b="1" dirty="0" smtClean="0">
                <a:solidFill>
                  <a:schemeClr val="bg1"/>
                </a:solidFill>
              </a:rPr>
              <a:t>SQL Analyzer</a:t>
            </a:r>
            <a:endParaRPr lang="en-US" sz="1600" b="1" dirty="0">
              <a:solidFill>
                <a:schemeClr val="bg1"/>
              </a:solidFill>
            </a:endParaRPr>
          </a:p>
        </p:txBody>
      </p:sp>
      <p:sp>
        <p:nvSpPr>
          <p:cNvPr id="7" name="Rectangle 6"/>
          <p:cNvSpPr/>
          <p:nvPr/>
        </p:nvSpPr>
        <p:spPr>
          <a:xfrm>
            <a:off x="489863" y="1745506"/>
            <a:ext cx="3984165" cy="1769715"/>
          </a:xfrm>
          <a:prstGeom prst="rect">
            <a:avLst/>
          </a:prstGeom>
        </p:spPr>
        <p:txBody>
          <a:bodyPr wrap="square">
            <a:spAutoFit/>
          </a:bodyPr>
          <a:lstStyle/>
          <a:p>
            <a:pPr marL="174625" indent="-174625">
              <a:spcAft>
                <a:spcPts val="600"/>
              </a:spcAft>
              <a:buFont typeface="Wingdings" pitchFamily="2" charset="2"/>
              <a:buChar char="§"/>
            </a:pPr>
            <a:r>
              <a:rPr lang="en-US" sz="2000" b="1" dirty="0" smtClean="0"/>
              <a:t>Tenant isolation / security</a:t>
            </a:r>
          </a:p>
          <a:p>
            <a:pPr marL="174625" indent="-174625">
              <a:spcAft>
                <a:spcPts val="600"/>
              </a:spcAft>
              <a:buFont typeface="Wingdings" pitchFamily="2" charset="2"/>
              <a:buChar char="§"/>
            </a:pPr>
            <a:r>
              <a:rPr lang="en-US" sz="2000" b="1" dirty="0" smtClean="0"/>
              <a:t>Performance</a:t>
            </a:r>
          </a:p>
          <a:p>
            <a:pPr marL="347663" lvl="1" indent="-119063">
              <a:spcAft>
                <a:spcPts val="600"/>
              </a:spcAft>
              <a:buFont typeface="Arial" pitchFamily="34" charset="0"/>
              <a:buChar char="•"/>
            </a:pPr>
            <a:r>
              <a:rPr lang="en-US" sz="1800" dirty="0" smtClean="0"/>
              <a:t>Finds full table scans, inefficient nested loop joins, </a:t>
            </a:r>
            <a:r>
              <a:rPr lang="en-US" sz="1800" dirty="0" err="1" smtClean="0"/>
              <a:t>cartesian</a:t>
            </a:r>
            <a:r>
              <a:rPr lang="en-US" sz="1800" dirty="0" smtClean="0"/>
              <a:t> joins</a:t>
            </a:r>
          </a:p>
          <a:p>
            <a:pPr marL="347663" lvl="1" indent="-119063">
              <a:spcAft>
                <a:spcPts val="600"/>
              </a:spcAft>
              <a:buFont typeface="Arial" pitchFamily="34" charset="0"/>
              <a:buChar char="•"/>
            </a:pPr>
            <a:r>
              <a:rPr lang="en-US" sz="1800" dirty="0" smtClean="0"/>
              <a:t>Validates database hints</a:t>
            </a:r>
          </a:p>
        </p:txBody>
      </p:sp>
      <p:sp>
        <p:nvSpPr>
          <p:cNvPr id="8" name="Rectangle 7"/>
          <p:cNvSpPr/>
          <p:nvPr/>
        </p:nvSpPr>
        <p:spPr bwMode="auto">
          <a:xfrm>
            <a:off x="5029243" y="2220686"/>
            <a:ext cx="1393371" cy="1240971"/>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70C0"/>
                </a:solidFill>
                <a:effectLst/>
                <a:latin typeface="Arial" pitchFamily="27" charset="0"/>
                <a:ea typeface="ヒラギノ角ゴ ProN W3" pitchFamily="27" charset="-128"/>
                <a:cs typeface="ヒラギノ角ゴ ProN W3" pitchFamily="27" charset="-128"/>
                <a:sym typeface="Arial" pitchFamily="27" charset="0"/>
              </a:rPr>
              <a:t>SQL Query 1…</a:t>
            </a:r>
          </a:p>
          <a:p>
            <a:pPr algn="ctr"/>
            <a:r>
              <a:rPr lang="en-US" b="1" dirty="0" smtClean="0">
                <a:solidFill>
                  <a:srgbClr val="0070C0"/>
                </a:solidFill>
                <a:latin typeface="Arial" pitchFamily="27" charset="0"/>
                <a:ea typeface="ヒラギノ角ゴ ProN W3" pitchFamily="27" charset="-128"/>
                <a:cs typeface="ヒラギノ角ゴ ProN W3" pitchFamily="27" charset="-128"/>
                <a:sym typeface="Arial" pitchFamily="27" charset="0"/>
              </a:rPr>
              <a:t>SQL Query 2…</a:t>
            </a:r>
          </a:p>
          <a:p>
            <a:pPr algn="ctr"/>
            <a:r>
              <a:rPr lang="en-US" b="1" dirty="0" smtClean="0">
                <a:solidFill>
                  <a:srgbClr val="0070C0"/>
                </a:solidFill>
                <a:latin typeface="Arial" pitchFamily="27" charset="0"/>
                <a:ea typeface="ヒラギノ角ゴ ProN W3" pitchFamily="27" charset="-128"/>
                <a:cs typeface="ヒラギノ角ゴ ProN W3" pitchFamily="27" charset="-128"/>
                <a:sym typeface="Arial" pitchFamily="27" charset="0"/>
              </a:rPr>
              <a:t>SQL Query 3…</a:t>
            </a:r>
          </a:p>
          <a:p>
            <a:pPr algn="ctr"/>
            <a:r>
              <a:rPr lang="en-US" b="1" dirty="0" smtClean="0">
                <a:solidFill>
                  <a:srgbClr val="0070C0"/>
                </a:solidFill>
                <a:latin typeface="Arial" pitchFamily="27" charset="0"/>
                <a:ea typeface="ヒラギノ角ゴ ProN W3" pitchFamily="27" charset="-128"/>
                <a:cs typeface="ヒラギノ角ゴ ProN W3" pitchFamily="27" charset="-128"/>
                <a:sym typeface="Arial" pitchFamily="27" charset="0"/>
              </a:rPr>
              <a:t>SQL Query 4…</a:t>
            </a:r>
          </a:p>
          <a:p>
            <a:pPr algn="ctr"/>
            <a:r>
              <a:rPr lang="en-US" b="1" dirty="0" smtClean="0">
                <a:solidFill>
                  <a:srgbClr val="0070C0"/>
                </a:solidFill>
                <a:latin typeface="Arial" pitchFamily="27" charset="0"/>
                <a:ea typeface="ヒラギノ角ゴ ProN W3" pitchFamily="27" charset="-128"/>
                <a:cs typeface="ヒラギノ角ゴ ProN W3" pitchFamily="27" charset="-128"/>
                <a:sym typeface="Arial" pitchFamily="27" charset="0"/>
              </a:rPr>
              <a:t>SQL Query n…</a:t>
            </a:r>
            <a:endParaRPr kumimoji="0" lang="en-US" sz="1200" b="1" i="0" u="none" strike="noStrike" cap="none" normalizeH="0" baseline="0" dirty="0">
              <a:ln>
                <a:noFill/>
              </a:ln>
              <a:solidFill>
                <a:srgbClr val="0070C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0" name="Pentagon 9"/>
          <p:cNvSpPr/>
          <p:nvPr/>
        </p:nvSpPr>
        <p:spPr bwMode="auto">
          <a:xfrm>
            <a:off x="6817693" y="2460842"/>
            <a:ext cx="1640542" cy="564776"/>
          </a:xfrm>
          <a:prstGeom prst="homePlate">
            <a:avLst/>
          </a:prstGeom>
          <a:solidFill>
            <a:srgbClr val="FF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C00000"/>
                </a:solidFill>
                <a:effectLst/>
                <a:latin typeface="Arial" pitchFamily="27" charset="0"/>
                <a:ea typeface="ヒラギノ角ゴ ProN W3" pitchFamily="27" charset="-128"/>
                <a:cs typeface="ヒラギノ角ゴ ProN W3" pitchFamily="27" charset="-128"/>
                <a:sym typeface="Arial" pitchFamily="27" charset="0"/>
              </a:rPr>
              <a:t>Fail = Bug created</a:t>
            </a:r>
            <a:endParaRPr kumimoji="0" lang="en-US" sz="1400" b="1" i="1" u="none" strike="noStrike" cap="none" normalizeH="0" baseline="0" dirty="0">
              <a:ln>
                <a:noFill/>
              </a:ln>
              <a:solidFill>
                <a:srgbClr val="C00000"/>
              </a:solidFill>
              <a:effectLst/>
              <a:latin typeface="Arial" pitchFamily="27" charset="0"/>
              <a:ea typeface="ヒラギノ角ゴ ProN W3" pitchFamily="27" charset="-128"/>
              <a:cs typeface="ヒラギノ角ゴ ProN W3" pitchFamily="27" charset="-128"/>
              <a:sym typeface="Arial" pitchFamily="27"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ntagon 13"/>
          <p:cNvSpPr/>
          <p:nvPr/>
        </p:nvSpPr>
        <p:spPr bwMode="auto">
          <a:xfrm>
            <a:off x="5159827" y="1251857"/>
            <a:ext cx="3668486" cy="1458686"/>
          </a:xfrm>
          <a:prstGeom prst="homePlate">
            <a:avLst/>
          </a:prstGeom>
          <a:solidFill>
            <a:srgbClr val="BBE0E3">
              <a:alpha val="4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 name="Title 1"/>
          <p:cNvSpPr>
            <a:spLocks noGrp="1"/>
          </p:cNvSpPr>
          <p:nvPr>
            <p:ph type="title"/>
          </p:nvPr>
        </p:nvSpPr>
        <p:spPr/>
        <p:txBody>
          <a:bodyPr/>
          <a:lstStyle/>
          <a:p>
            <a:r>
              <a:rPr lang="en-US" dirty="0" smtClean="0"/>
              <a:t>Pre-</a:t>
            </a:r>
            <a:r>
              <a:rPr lang="en-US" dirty="0" err="1" smtClean="0"/>
              <a:t>checkin</a:t>
            </a:r>
            <a:r>
              <a:rPr lang="en-US" dirty="0" smtClean="0"/>
              <a:t> tests</a:t>
            </a:r>
            <a:endParaRPr lang="en-US" dirty="0"/>
          </a:p>
        </p:txBody>
      </p:sp>
      <p:sp>
        <p:nvSpPr>
          <p:cNvPr id="3" name="Content Placeholder 2"/>
          <p:cNvSpPr>
            <a:spLocks noGrp="1"/>
          </p:cNvSpPr>
          <p:nvPr>
            <p:ph idx="1"/>
          </p:nvPr>
        </p:nvSpPr>
        <p:spPr>
          <a:xfrm>
            <a:off x="1804987" y="2971799"/>
            <a:ext cx="6196013" cy="3505201"/>
          </a:xfrm>
        </p:spPr>
        <p:txBody>
          <a:bodyPr/>
          <a:lstStyle/>
          <a:p>
            <a:pPr>
              <a:spcBef>
                <a:spcPts val="0"/>
              </a:spcBef>
              <a:spcAft>
                <a:spcPts val="600"/>
              </a:spcAft>
            </a:pPr>
            <a:r>
              <a:rPr lang="en-US" dirty="0" smtClean="0"/>
              <a:t>Automatic validation</a:t>
            </a:r>
          </a:p>
          <a:p>
            <a:pPr lvl="1">
              <a:spcBef>
                <a:spcPts val="0"/>
              </a:spcBef>
              <a:spcAft>
                <a:spcPts val="600"/>
              </a:spcAft>
            </a:pPr>
            <a:r>
              <a:rPr lang="en-US" dirty="0" smtClean="0"/>
              <a:t>check-in permission, valid reviewer, etc.</a:t>
            </a:r>
          </a:p>
          <a:p>
            <a:pPr>
              <a:spcBef>
                <a:spcPts val="0"/>
              </a:spcBef>
              <a:spcAft>
                <a:spcPts val="600"/>
              </a:spcAft>
            </a:pPr>
            <a:r>
              <a:rPr lang="en-US" dirty="0" smtClean="0"/>
              <a:t>Compiles software</a:t>
            </a:r>
          </a:p>
          <a:p>
            <a:pPr>
              <a:spcBef>
                <a:spcPts val="0"/>
              </a:spcBef>
              <a:spcAft>
                <a:spcPts val="600"/>
              </a:spcAft>
            </a:pPr>
            <a:r>
              <a:rPr lang="en-US" dirty="0" smtClean="0"/>
              <a:t>Basic validation </a:t>
            </a:r>
          </a:p>
          <a:p>
            <a:pPr lvl="1">
              <a:spcBef>
                <a:spcPts val="0"/>
              </a:spcBef>
              <a:spcAft>
                <a:spcPts val="600"/>
              </a:spcAft>
            </a:pPr>
            <a:r>
              <a:rPr lang="en-US" dirty="0" smtClean="0"/>
              <a:t>Starting application server</a:t>
            </a:r>
          </a:p>
          <a:p>
            <a:pPr lvl="1">
              <a:spcBef>
                <a:spcPts val="0"/>
              </a:spcBef>
              <a:spcAft>
                <a:spcPts val="600"/>
              </a:spcAft>
            </a:pPr>
            <a:r>
              <a:rPr lang="en-US" dirty="0" smtClean="0"/>
              <a:t>Verify simple, core functionality (e.g., API calls)</a:t>
            </a:r>
          </a:p>
        </p:txBody>
      </p:sp>
      <p:pic>
        <p:nvPicPr>
          <p:cNvPr id="12290" name="Picture 2" descr="http://www.medialib.co.uk/media/codeIconSmall.gif"/>
          <p:cNvPicPr>
            <a:picLocks noChangeAspect="1" noChangeArrowheads="1"/>
          </p:cNvPicPr>
          <p:nvPr/>
        </p:nvPicPr>
        <p:blipFill>
          <a:blip r:embed="rId2"/>
          <a:srcRect l="21548" t="12571" r="21881" b="9143"/>
          <a:stretch>
            <a:fillRect/>
          </a:stretch>
        </p:blipFill>
        <p:spPr bwMode="auto">
          <a:xfrm>
            <a:off x="653150" y="1574695"/>
            <a:ext cx="576943" cy="798396"/>
          </a:xfrm>
          <a:prstGeom prst="rect">
            <a:avLst/>
          </a:prstGeom>
          <a:noFill/>
        </p:spPr>
      </p:pic>
      <p:pic>
        <p:nvPicPr>
          <p:cNvPr id="5" name="Picture 2" descr="http://www.medialib.co.uk/media/codeIconSmall.gif"/>
          <p:cNvPicPr>
            <a:picLocks noChangeAspect="1" noChangeArrowheads="1"/>
          </p:cNvPicPr>
          <p:nvPr/>
        </p:nvPicPr>
        <p:blipFill>
          <a:blip r:embed="rId2">
            <a:duotone>
              <a:schemeClr val="accent1">
                <a:shade val="45000"/>
                <a:satMod val="135000"/>
              </a:schemeClr>
              <a:prstClr val="white"/>
            </a:duotone>
          </a:blip>
          <a:srcRect l="21548" t="12571" r="21881" b="9143"/>
          <a:stretch>
            <a:fillRect/>
          </a:stretch>
        </p:blipFill>
        <p:spPr bwMode="auto">
          <a:xfrm>
            <a:off x="1415150" y="1574695"/>
            <a:ext cx="576943" cy="798396"/>
          </a:xfrm>
          <a:prstGeom prst="rect">
            <a:avLst/>
          </a:prstGeom>
          <a:noFill/>
        </p:spPr>
      </p:pic>
      <p:pic>
        <p:nvPicPr>
          <p:cNvPr id="6" name="Picture 2" descr="http://www.medialib.co.uk/media/codeIconSmall.gif"/>
          <p:cNvPicPr>
            <a:picLocks noChangeAspect="1" noChangeArrowheads="1"/>
          </p:cNvPicPr>
          <p:nvPr/>
        </p:nvPicPr>
        <p:blipFill>
          <a:blip r:embed="rId2">
            <a:duotone>
              <a:schemeClr val="accent2">
                <a:shade val="45000"/>
                <a:satMod val="135000"/>
              </a:schemeClr>
              <a:prstClr val="white"/>
            </a:duotone>
          </a:blip>
          <a:srcRect l="21548" t="12571" r="21881" b="9143"/>
          <a:stretch>
            <a:fillRect/>
          </a:stretch>
        </p:blipFill>
        <p:spPr bwMode="auto">
          <a:xfrm>
            <a:off x="2209807" y="1574695"/>
            <a:ext cx="576943" cy="798396"/>
          </a:xfrm>
          <a:prstGeom prst="rect">
            <a:avLst/>
          </a:prstGeom>
          <a:noFill/>
        </p:spPr>
      </p:pic>
      <p:sp>
        <p:nvSpPr>
          <p:cNvPr id="7" name="Can 6"/>
          <p:cNvSpPr/>
          <p:nvPr/>
        </p:nvSpPr>
        <p:spPr bwMode="auto">
          <a:xfrm rot="16200000">
            <a:off x="3524370" y="927893"/>
            <a:ext cx="1442126" cy="2090059"/>
          </a:xfrm>
          <a:prstGeom prst="can">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0" name="TextBox 9"/>
          <p:cNvSpPr txBox="1"/>
          <p:nvPr/>
        </p:nvSpPr>
        <p:spPr>
          <a:xfrm>
            <a:off x="3516084" y="1578435"/>
            <a:ext cx="1741709" cy="646331"/>
          </a:xfrm>
          <a:prstGeom prst="rect">
            <a:avLst/>
          </a:prstGeom>
          <a:noFill/>
        </p:spPr>
        <p:txBody>
          <a:bodyPr wrap="square" rtlCol="0">
            <a:spAutoFit/>
          </a:bodyPr>
          <a:lstStyle/>
          <a:p>
            <a:pPr algn="ctr"/>
            <a:r>
              <a:rPr lang="en-US" sz="1800" b="1" dirty="0" smtClean="0">
                <a:solidFill>
                  <a:schemeClr val="bg1"/>
                </a:solidFill>
              </a:rPr>
              <a:t>Pre-</a:t>
            </a:r>
            <a:r>
              <a:rPr lang="en-US" sz="1800" b="1" dirty="0" err="1" smtClean="0">
                <a:solidFill>
                  <a:schemeClr val="bg1"/>
                </a:solidFill>
              </a:rPr>
              <a:t>CheckIn</a:t>
            </a:r>
            <a:r>
              <a:rPr lang="en-US" sz="1800" b="1" dirty="0" smtClean="0">
                <a:solidFill>
                  <a:schemeClr val="bg1"/>
                </a:solidFill>
              </a:rPr>
              <a:t> Machines</a:t>
            </a:r>
            <a:endParaRPr lang="en-US" sz="1800" b="1" dirty="0">
              <a:solidFill>
                <a:schemeClr val="bg1"/>
              </a:solidFill>
            </a:endParaRPr>
          </a:p>
        </p:txBody>
      </p:sp>
      <p:sp>
        <p:nvSpPr>
          <p:cNvPr id="11" name="Rectangle 10"/>
          <p:cNvSpPr/>
          <p:nvPr/>
        </p:nvSpPr>
        <p:spPr>
          <a:xfrm>
            <a:off x="546521" y="982733"/>
            <a:ext cx="2229345" cy="584775"/>
          </a:xfrm>
          <a:prstGeom prst="rect">
            <a:avLst/>
          </a:prstGeom>
        </p:spPr>
        <p:txBody>
          <a:bodyPr wrap="square">
            <a:spAutoFit/>
          </a:bodyPr>
          <a:lstStyle/>
          <a:p>
            <a:pPr algn="ctr"/>
            <a:r>
              <a:rPr lang="en-US" sz="1600" i="1" dirty="0" smtClean="0"/>
              <a:t>Developer check-ins are queued</a:t>
            </a:r>
          </a:p>
        </p:txBody>
      </p:sp>
      <p:sp>
        <p:nvSpPr>
          <p:cNvPr id="12" name="Right Arrow 11"/>
          <p:cNvSpPr/>
          <p:nvPr/>
        </p:nvSpPr>
        <p:spPr bwMode="auto">
          <a:xfrm>
            <a:off x="228608" y="2275132"/>
            <a:ext cx="3048000" cy="304799"/>
          </a:xfrm>
          <a:prstGeom prst="rightArrow">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3" name="Rectangle 12"/>
          <p:cNvSpPr/>
          <p:nvPr/>
        </p:nvSpPr>
        <p:spPr>
          <a:xfrm>
            <a:off x="5388429" y="1271395"/>
            <a:ext cx="2862942" cy="1400383"/>
          </a:xfrm>
          <a:prstGeom prst="rect">
            <a:avLst/>
          </a:prstGeom>
        </p:spPr>
        <p:txBody>
          <a:bodyPr wrap="square">
            <a:spAutoFit/>
          </a:bodyPr>
          <a:lstStyle/>
          <a:p>
            <a:pPr marL="119063" indent="-119063">
              <a:spcAft>
                <a:spcPts val="600"/>
              </a:spcAft>
              <a:buFont typeface="Wingdings" pitchFamily="2" charset="2"/>
              <a:buChar char="§"/>
            </a:pPr>
            <a:r>
              <a:rPr lang="en-US" sz="1600" dirty="0" smtClean="0"/>
              <a:t>Successful </a:t>
            </a:r>
            <a:r>
              <a:rPr lang="en-US" sz="1600" dirty="0" err="1" smtClean="0"/>
              <a:t>changelists</a:t>
            </a:r>
            <a:r>
              <a:rPr lang="en-US" sz="1600" dirty="0" smtClean="0"/>
              <a:t> are committed to source control</a:t>
            </a:r>
          </a:p>
          <a:p>
            <a:pPr marL="119063" indent="-119063">
              <a:spcAft>
                <a:spcPts val="600"/>
              </a:spcAft>
              <a:buFont typeface="Wingdings" pitchFamily="2" charset="2"/>
              <a:buChar char="§"/>
            </a:pPr>
            <a:r>
              <a:rPr lang="en-US" sz="1600" dirty="0" smtClean="0"/>
              <a:t>Automation promotes </a:t>
            </a:r>
            <a:r>
              <a:rPr lang="en-US" sz="1600" dirty="0" err="1" smtClean="0"/>
              <a:t>changelists</a:t>
            </a:r>
            <a:r>
              <a:rPr lang="en-US" sz="1600" dirty="0" smtClean="0"/>
              <a:t> between releases</a:t>
            </a:r>
          </a:p>
        </p:txBody>
      </p:sp>
      <p:sp>
        <p:nvSpPr>
          <p:cNvPr id="15" name="Oval 14"/>
          <p:cNvSpPr/>
          <p:nvPr/>
        </p:nvSpPr>
        <p:spPr bwMode="auto">
          <a:xfrm>
            <a:off x="1725386" y="3058885"/>
            <a:ext cx="402771" cy="402771"/>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1</a:t>
            </a:r>
            <a:endParaRPr kumimoji="0" lang="en-US" sz="18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7" name="Oval 16"/>
          <p:cNvSpPr/>
          <p:nvPr/>
        </p:nvSpPr>
        <p:spPr bwMode="auto">
          <a:xfrm>
            <a:off x="1725386" y="4016829"/>
            <a:ext cx="402771" cy="402771"/>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2</a:t>
            </a:r>
            <a:endParaRPr kumimoji="0" lang="en-US" sz="18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8" name="Oval 17"/>
          <p:cNvSpPr/>
          <p:nvPr/>
        </p:nvSpPr>
        <p:spPr bwMode="auto">
          <a:xfrm>
            <a:off x="1725386" y="4550229"/>
            <a:ext cx="402771" cy="402771"/>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rPr>
              <a:t>3</a:t>
            </a:r>
            <a:endParaRPr kumimoji="0" lang="en-US" sz="1800" b="1" i="0" u="none" strike="noStrike" cap="none" normalizeH="0" baseline="0" dirty="0">
              <a:ln>
                <a:noFill/>
              </a:ln>
              <a:solidFill>
                <a:schemeClr val="bg1"/>
              </a:solidFill>
              <a:effectLst/>
              <a:latin typeface="Arial" pitchFamily="27" charset="0"/>
              <a:ea typeface="ヒラギノ角ゴ ProN W3" pitchFamily="27" charset="-128"/>
              <a:cs typeface="ヒラギノ角ゴ ProN W3" pitchFamily="27" charset="-128"/>
              <a:sym typeface="Arial" pitchFamily="27"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Test Failure Analysis</a:t>
            </a:r>
            <a:endParaRPr lang="en-US" dirty="0"/>
          </a:p>
        </p:txBody>
      </p:sp>
      <p:sp>
        <p:nvSpPr>
          <p:cNvPr id="3" name="Content Placeholder 2"/>
          <p:cNvSpPr>
            <a:spLocks noGrp="1"/>
          </p:cNvSpPr>
          <p:nvPr>
            <p:ph idx="1"/>
          </p:nvPr>
        </p:nvSpPr>
        <p:spPr>
          <a:xfrm>
            <a:off x="762000" y="4365170"/>
            <a:ext cx="7924800" cy="1447800"/>
          </a:xfrm>
        </p:spPr>
        <p:txBody>
          <a:bodyPr/>
          <a:lstStyle/>
          <a:p>
            <a:r>
              <a:rPr lang="en-US" sz="2000" dirty="0" smtClean="0"/>
              <a:t>Test </a:t>
            </a:r>
            <a:r>
              <a:rPr lang="en-US" sz="2000" dirty="0" smtClean="0"/>
              <a:t>automation correlates results and </a:t>
            </a:r>
            <a:r>
              <a:rPr lang="en-US" sz="2000" dirty="0" smtClean="0"/>
              <a:t>logs</a:t>
            </a:r>
            <a:endParaRPr lang="en-US" sz="2000" dirty="0" smtClean="0"/>
          </a:p>
          <a:p>
            <a:r>
              <a:rPr lang="en-US" sz="2000" dirty="0" smtClean="0"/>
              <a:t>Run </a:t>
            </a:r>
            <a:r>
              <a:rPr lang="en-US" sz="2000" dirty="0" smtClean="0"/>
              <a:t>batches of changes and binary search to fault</a:t>
            </a:r>
          </a:p>
          <a:p>
            <a:r>
              <a:rPr lang="en-US" sz="2000" dirty="0" smtClean="0"/>
              <a:t>“Flapping” tests identified by re-running in clean environment</a:t>
            </a:r>
            <a:endParaRPr lang="en-US" sz="2000" dirty="0"/>
          </a:p>
        </p:txBody>
      </p:sp>
      <p:sp>
        <p:nvSpPr>
          <p:cNvPr id="4" name="Rectangle 3"/>
          <p:cNvSpPr/>
          <p:nvPr/>
        </p:nvSpPr>
        <p:spPr bwMode="auto">
          <a:xfrm>
            <a:off x="1752600" y="1828800"/>
            <a:ext cx="5181600" cy="533400"/>
          </a:xfrm>
          <a:prstGeom prst="rect">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rPr>
              <a:t>100,000s of tests run</a:t>
            </a:r>
            <a:endParaRPr kumimoji="0" lang="en-US" sz="1600" b="1" i="0" u="none" strike="noStrike" cap="none" normalizeH="0" baseline="0" dirty="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5" name="Rectangle 4"/>
          <p:cNvSpPr/>
          <p:nvPr/>
        </p:nvSpPr>
        <p:spPr bwMode="auto">
          <a:xfrm>
            <a:off x="1752600" y="2514600"/>
            <a:ext cx="381000" cy="838200"/>
          </a:xfrm>
          <a:prstGeom prst="rect">
            <a:avLst/>
          </a:prstGeom>
          <a:solidFill>
            <a:srgbClr val="BBE0E3"/>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7" name="Down Arrow 16"/>
          <p:cNvSpPr/>
          <p:nvPr/>
        </p:nvSpPr>
        <p:spPr bwMode="auto">
          <a:xfrm>
            <a:off x="1866900" y="23622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8" name="Rectangle 17"/>
          <p:cNvSpPr/>
          <p:nvPr/>
        </p:nvSpPr>
        <p:spPr bwMode="auto">
          <a:xfrm>
            <a:off x="2286000" y="2514600"/>
            <a:ext cx="381000" cy="838200"/>
          </a:xfrm>
          <a:prstGeom prst="rect">
            <a:avLst/>
          </a:prstGeom>
          <a:solidFill>
            <a:srgbClr val="BBE0E3"/>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9" name="Down Arrow 18"/>
          <p:cNvSpPr/>
          <p:nvPr/>
        </p:nvSpPr>
        <p:spPr bwMode="auto">
          <a:xfrm>
            <a:off x="2400300" y="23622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0" name="Rectangle 19"/>
          <p:cNvSpPr/>
          <p:nvPr/>
        </p:nvSpPr>
        <p:spPr bwMode="auto">
          <a:xfrm>
            <a:off x="2819400" y="2514600"/>
            <a:ext cx="381000" cy="838200"/>
          </a:xfrm>
          <a:prstGeom prst="rect">
            <a:avLst/>
          </a:prstGeom>
          <a:solidFill>
            <a:srgbClr val="BBE0E3"/>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1" name="Down Arrow 20"/>
          <p:cNvSpPr/>
          <p:nvPr/>
        </p:nvSpPr>
        <p:spPr bwMode="auto">
          <a:xfrm>
            <a:off x="2933700" y="23622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2" name="Rectangle 21"/>
          <p:cNvSpPr/>
          <p:nvPr/>
        </p:nvSpPr>
        <p:spPr bwMode="auto">
          <a:xfrm>
            <a:off x="3352800" y="2514600"/>
            <a:ext cx="381000" cy="838200"/>
          </a:xfrm>
          <a:prstGeom prst="rect">
            <a:avLst/>
          </a:prstGeom>
          <a:solidFill>
            <a:srgbClr val="BBE0E3"/>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3" name="Down Arrow 22"/>
          <p:cNvSpPr/>
          <p:nvPr/>
        </p:nvSpPr>
        <p:spPr bwMode="auto">
          <a:xfrm>
            <a:off x="3467100" y="23622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4" name="Rectangle 23"/>
          <p:cNvSpPr/>
          <p:nvPr/>
        </p:nvSpPr>
        <p:spPr bwMode="auto">
          <a:xfrm>
            <a:off x="3886200" y="2514600"/>
            <a:ext cx="381000" cy="838200"/>
          </a:xfrm>
          <a:prstGeom prst="rect">
            <a:avLst/>
          </a:prstGeom>
          <a:solidFill>
            <a:srgbClr val="BBE0E3"/>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5" name="Down Arrow 24"/>
          <p:cNvSpPr/>
          <p:nvPr/>
        </p:nvSpPr>
        <p:spPr bwMode="auto">
          <a:xfrm>
            <a:off x="4000500" y="23622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6" name="Rectangle 25"/>
          <p:cNvSpPr/>
          <p:nvPr/>
        </p:nvSpPr>
        <p:spPr bwMode="auto">
          <a:xfrm>
            <a:off x="4419600" y="2514600"/>
            <a:ext cx="381000" cy="838200"/>
          </a:xfrm>
          <a:prstGeom prst="rect">
            <a:avLst/>
          </a:prstGeom>
          <a:solidFill>
            <a:srgbClr val="BBE0E3"/>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7" name="Down Arrow 26"/>
          <p:cNvSpPr/>
          <p:nvPr/>
        </p:nvSpPr>
        <p:spPr bwMode="auto">
          <a:xfrm>
            <a:off x="4533900" y="23622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8" name="Rectangle 27"/>
          <p:cNvSpPr/>
          <p:nvPr/>
        </p:nvSpPr>
        <p:spPr bwMode="auto">
          <a:xfrm>
            <a:off x="4953000" y="2514600"/>
            <a:ext cx="381000" cy="838200"/>
          </a:xfrm>
          <a:prstGeom prst="rect">
            <a:avLst/>
          </a:prstGeom>
          <a:solidFill>
            <a:srgbClr val="BBE0E3"/>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9" name="Down Arrow 28"/>
          <p:cNvSpPr/>
          <p:nvPr/>
        </p:nvSpPr>
        <p:spPr bwMode="auto">
          <a:xfrm>
            <a:off x="5067300" y="23622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0" name="Rectangle 29"/>
          <p:cNvSpPr/>
          <p:nvPr/>
        </p:nvSpPr>
        <p:spPr bwMode="auto">
          <a:xfrm>
            <a:off x="5486400" y="2514600"/>
            <a:ext cx="381000" cy="838200"/>
          </a:xfrm>
          <a:prstGeom prst="rect">
            <a:avLst/>
          </a:prstGeom>
          <a:solidFill>
            <a:srgbClr val="BBE0E3"/>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1" name="Down Arrow 30"/>
          <p:cNvSpPr/>
          <p:nvPr/>
        </p:nvSpPr>
        <p:spPr bwMode="auto">
          <a:xfrm>
            <a:off x="5600700" y="23622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2" name="Rectangle 31"/>
          <p:cNvSpPr/>
          <p:nvPr/>
        </p:nvSpPr>
        <p:spPr bwMode="auto">
          <a:xfrm>
            <a:off x="6019800" y="2514600"/>
            <a:ext cx="381000" cy="838200"/>
          </a:xfrm>
          <a:prstGeom prst="rect">
            <a:avLst/>
          </a:prstGeom>
          <a:solidFill>
            <a:srgbClr val="BBE0E3"/>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3" name="Down Arrow 32"/>
          <p:cNvSpPr/>
          <p:nvPr/>
        </p:nvSpPr>
        <p:spPr bwMode="auto">
          <a:xfrm>
            <a:off x="6134100" y="23622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4" name="Rectangle 33"/>
          <p:cNvSpPr/>
          <p:nvPr/>
        </p:nvSpPr>
        <p:spPr bwMode="auto">
          <a:xfrm>
            <a:off x="6553200" y="2514600"/>
            <a:ext cx="381000" cy="838200"/>
          </a:xfrm>
          <a:prstGeom prst="rect">
            <a:avLst/>
          </a:prstGeom>
          <a:solidFill>
            <a:srgbClr val="BBE0E3"/>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5" name="Down Arrow 34"/>
          <p:cNvSpPr/>
          <p:nvPr/>
        </p:nvSpPr>
        <p:spPr bwMode="auto">
          <a:xfrm>
            <a:off x="6667500" y="23622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40" name="TextBox 39"/>
          <p:cNvSpPr txBox="1"/>
          <p:nvPr/>
        </p:nvSpPr>
        <p:spPr>
          <a:xfrm>
            <a:off x="1752600" y="2819400"/>
            <a:ext cx="5181600" cy="338554"/>
          </a:xfrm>
          <a:prstGeom prst="rect">
            <a:avLst/>
          </a:prstGeom>
          <a:solidFill>
            <a:schemeClr val="bg1">
              <a:alpha val="46000"/>
            </a:schemeClr>
          </a:solidFill>
        </p:spPr>
        <p:txBody>
          <a:bodyPr wrap="square" rtlCol="0">
            <a:spAutoFit/>
          </a:bodyPr>
          <a:lstStyle/>
          <a:p>
            <a:pPr algn="ctr"/>
            <a:r>
              <a:rPr lang="en-US" sz="1600" b="1" dirty="0" smtClean="0"/>
              <a:t>Test runs dispatched in parallel across machines</a:t>
            </a:r>
            <a:endParaRPr lang="en-US" sz="1600" b="1" dirty="0"/>
          </a:p>
        </p:txBody>
      </p:sp>
      <p:sp>
        <p:nvSpPr>
          <p:cNvPr id="41" name="Rectangle 40"/>
          <p:cNvSpPr/>
          <p:nvPr/>
        </p:nvSpPr>
        <p:spPr bwMode="auto">
          <a:xfrm>
            <a:off x="3276600" y="1066800"/>
            <a:ext cx="2209800" cy="457200"/>
          </a:xfrm>
          <a:prstGeom prst="rect">
            <a:avLst/>
          </a:prstGeom>
          <a:solidFill>
            <a:srgbClr val="CCFFCC"/>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smtClean="0">
                <a:latin typeface="Arial" pitchFamily="27" charset="0"/>
                <a:ea typeface="ヒラギノ角ゴ ProN W3" pitchFamily="27" charset="-128"/>
                <a:cs typeface="ヒラギノ角ゴ ProN W3" pitchFamily="27" charset="-128"/>
                <a:sym typeface="Arial" pitchFamily="27" charset="0"/>
              </a:rPr>
              <a:t>Check-In Batch</a:t>
            </a:r>
            <a:endParaRPr lang="en-US" sz="1600" b="1" dirty="0">
              <a:latin typeface="Arial" pitchFamily="27" charset="0"/>
              <a:ea typeface="ヒラギノ角ゴ ProN W3" pitchFamily="27" charset="-128"/>
              <a:cs typeface="ヒラギノ角ゴ ProN W3" pitchFamily="27" charset="-128"/>
              <a:sym typeface="Arial" pitchFamily="27" charset="0"/>
            </a:endParaRPr>
          </a:p>
        </p:txBody>
      </p:sp>
      <p:sp>
        <p:nvSpPr>
          <p:cNvPr id="42" name="Pentagon 41"/>
          <p:cNvSpPr/>
          <p:nvPr/>
        </p:nvSpPr>
        <p:spPr bwMode="auto">
          <a:xfrm rot="5400000">
            <a:off x="4267200" y="1143000"/>
            <a:ext cx="304800" cy="1066800"/>
          </a:xfrm>
          <a:prstGeom prst="homePlat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27" charset="0"/>
              <a:ea typeface="ヒラギノ角ゴ ProN W3" pitchFamily="27" charset="-128"/>
              <a:cs typeface="ヒラギノ角ゴ ProN W3" pitchFamily="27" charset="-128"/>
              <a:sym typeface="Arial" pitchFamily="27" charset="0"/>
            </a:endParaRPr>
          </a:p>
        </p:txBody>
      </p:sp>
      <p:sp>
        <p:nvSpPr>
          <p:cNvPr id="43" name="Right Arrow 42"/>
          <p:cNvSpPr/>
          <p:nvPr/>
        </p:nvSpPr>
        <p:spPr bwMode="auto">
          <a:xfrm>
            <a:off x="1676400" y="3418118"/>
            <a:ext cx="5791200" cy="609600"/>
          </a:xfrm>
          <a:prstGeom prst="rightArrow">
            <a:avLst/>
          </a:prstGeom>
          <a:solidFill>
            <a:srgbClr val="C00000">
              <a:alpha val="1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C00000"/>
                </a:solidFill>
                <a:effectLst/>
                <a:latin typeface="Arial" pitchFamily="27" charset="0"/>
                <a:ea typeface="ヒラギノ角ゴ ProN W3" pitchFamily="27" charset="-128"/>
                <a:cs typeface="ヒラギノ角ゴ ProN W3" pitchFamily="27" charset="-128"/>
                <a:sym typeface="Arial" pitchFamily="27" charset="0"/>
              </a:rPr>
              <a:t>Failures assigned to appropriate check-in</a:t>
            </a:r>
            <a:endParaRPr kumimoji="0" lang="en-US" sz="1600" b="1" i="0" u="none" strike="noStrike" cap="none" normalizeH="0" baseline="0" dirty="0">
              <a:ln>
                <a:noFill/>
              </a:ln>
              <a:solidFill>
                <a:srgbClr val="C00000"/>
              </a:solidFill>
              <a:effectLst/>
              <a:latin typeface="Arial" pitchFamily="27" charset="0"/>
              <a:ea typeface="ヒラギノ角ゴ ProN W3" pitchFamily="27" charset="-128"/>
              <a:cs typeface="ヒラギノ角ゴ ProN W3" pitchFamily="27" charset="-128"/>
              <a:sym typeface="Arial" pitchFamily="27" charset="0"/>
            </a:endParaRPr>
          </a:p>
        </p:txBody>
      </p:sp>
      <p:grpSp>
        <p:nvGrpSpPr>
          <p:cNvPr id="54" name="Group 53"/>
          <p:cNvGrpSpPr/>
          <p:nvPr/>
        </p:nvGrpSpPr>
        <p:grpSpPr>
          <a:xfrm>
            <a:off x="1872344" y="3352800"/>
            <a:ext cx="4953000" cy="228600"/>
            <a:chOff x="1828800" y="3352800"/>
            <a:chExt cx="4953000" cy="228600"/>
          </a:xfrm>
        </p:grpSpPr>
        <p:sp>
          <p:nvSpPr>
            <p:cNvPr id="44" name="Down Arrow 43"/>
            <p:cNvSpPr/>
            <p:nvPr/>
          </p:nvSpPr>
          <p:spPr bwMode="auto">
            <a:xfrm>
              <a:off x="1828800" y="33528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45" name="Down Arrow 44"/>
            <p:cNvSpPr/>
            <p:nvPr/>
          </p:nvSpPr>
          <p:spPr bwMode="auto">
            <a:xfrm>
              <a:off x="2362200" y="33528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46" name="Down Arrow 45"/>
            <p:cNvSpPr/>
            <p:nvPr/>
          </p:nvSpPr>
          <p:spPr bwMode="auto">
            <a:xfrm>
              <a:off x="2895600" y="33528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47" name="Down Arrow 46"/>
            <p:cNvSpPr/>
            <p:nvPr/>
          </p:nvSpPr>
          <p:spPr bwMode="auto">
            <a:xfrm>
              <a:off x="3429000" y="33528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48" name="Down Arrow 47"/>
            <p:cNvSpPr/>
            <p:nvPr/>
          </p:nvSpPr>
          <p:spPr bwMode="auto">
            <a:xfrm>
              <a:off x="3962400" y="33528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49" name="Down Arrow 48"/>
            <p:cNvSpPr/>
            <p:nvPr/>
          </p:nvSpPr>
          <p:spPr bwMode="auto">
            <a:xfrm>
              <a:off x="4495800" y="33528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50" name="Down Arrow 49"/>
            <p:cNvSpPr/>
            <p:nvPr/>
          </p:nvSpPr>
          <p:spPr bwMode="auto">
            <a:xfrm>
              <a:off x="5029200" y="33528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51" name="Down Arrow 50"/>
            <p:cNvSpPr/>
            <p:nvPr/>
          </p:nvSpPr>
          <p:spPr bwMode="auto">
            <a:xfrm>
              <a:off x="5562600" y="33528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52" name="Down Arrow 51"/>
            <p:cNvSpPr/>
            <p:nvPr/>
          </p:nvSpPr>
          <p:spPr bwMode="auto">
            <a:xfrm>
              <a:off x="6096000" y="33528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53" name="Down Arrow 52"/>
            <p:cNvSpPr/>
            <p:nvPr/>
          </p:nvSpPr>
          <p:spPr bwMode="auto">
            <a:xfrm>
              <a:off x="6629400" y="3352800"/>
              <a:ext cx="152400" cy="228600"/>
            </a:xfrm>
            <a:prstGeom prst="down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1524000" y="4495800"/>
            <a:ext cx="7086600" cy="12192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1" name="Rounded Rectangle 30"/>
          <p:cNvSpPr/>
          <p:nvPr/>
        </p:nvSpPr>
        <p:spPr bwMode="auto">
          <a:xfrm>
            <a:off x="609600" y="4495800"/>
            <a:ext cx="1469572" cy="1219200"/>
          </a:xfrm>
          <a:prstGeom prst="roundRect">
            <a:avLst/>
          </a:prstGeom>
          <a:solidFill>
            <a:schemeClr val="bg1"/>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5" name="Rectangle 24"/>
          <p:cNvSpPr/>
          <p:nvPr/>
        </p:nvSpPr>
        <p:spPr bwMode="auto">
          <a:xfrm>
            <a:off x="1524000" y="2667000"/>
            <a:ext cx="7086600" cy="15240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3" name="Rectangle 22"/>
          <p:cNvSpPr/>
          <p:nvPr/>
        </p:nvSpPr>
        <p:spPr bwMode="auto">
          <a:xfrm>
            <a:off x="1524000" y="1143000"/>
            <a:ext cx="7086600" cy="12192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2" name="Title 1"/>
          <p:cNvSpPr>
            <a:spLocks noGrp="1"/>
          </p:cNvSpPr>
          <p:nvPr>
            <p:ph type="title"/>
          </p:nvPr>
        </p:nvSpPr>
        <p:spPr/>
        <p:txBody>
          <a:bodyPr/>
          <a:lstStyle/>
          <a:p>
            <a:r>
              <a:rPr lang="en-US" dirty="0" smtClean="0"/>
              <a:t>System Testing</a:t>
            </a:r>
            <a:endParaRPr lang="en-US" dirty="0"/>
          </a:p>
        </p:txBody>
      </p:sp>
      <p:sp>
        <p:nvSpPr>
          <p:cNvPr id="3" name="Content Placeholder 2"/>
          <p:cNvSpPr>
            <a:spLocks noGrp="1"/>
          </p:cNvSpPr>
          <p:nvPr>
            <p:ph idx="1"/>
          </p:nvPr>
        </p:nvSpPr>
        <p:spPr>
          <a:xfrm>
            <a:off x="2590800" y="1162050"/>
            <a:ext cx="5954486" cy="1200150"/>
          </a:xfrm>
        </p:spPr>
        <p:txBody>
          <a:bodyPr/>
          <a:lstStyle/>
          <a:p>
            <a:pPr>
              <a:lnSpc>
                <a:spcPct val="100000"/>
              </a:lnSpc>
              <a:spcBef>
                <a:spcPts val="0"/>
              </a:spcBef>
              <a:spcAft>
                <a:spcPts val="600"/>
              </a:spcAft>
              <a:buNone/>
            </a:pPr>
            <a:r>
              <a:rPr lang="en-US" sz="2000" b="1" dirty="0" smtClean="0">
                <a:solidFill>
                  <a:srgbClr val="0070C0"/>
                </a:solidFill>
              </a:rPr>
              <a:t>Continual Performance Tests</a:t>
            </a:r>
          </a:p>
          <a:p>
            <a:pPr>
              <a:lnSpc>
                <a:spcPct val="100000"/>
              </a:lnSpc>
              <a:spcBef>
                <a:spcPts val="0"/>
              </a:spcBef>
              <a:spcAft>
                <a:spcPts val="600"/>
              </a:spcAft>
            </a:pPr>
            <a:r>
              <a:rPr lang="en-US" sz="2000" dirty="0" smtClean="0"/>
              <a:t>Automated testing on each check-in</a:t>
            </a:r>
          </a:p>
          <a:p>
            <a:pPr>
              <a:lnSpc>
                <a:spcPct val="100000"/>
              </a:lnSpc>
              <a:spcBef>
                <a:spcPts val="0"/>
              </a:spcBef>
              <a:spcAft>
                <a:spcPts val="600"/>
              </a:spcAft>
            </a:pPr>
            <a:r>
              <a:rPr lang="en-US" sz="2000" dirty="0" smtClean="0"/>
              <a:t>Regular large scale load </a:t>
            </a:r>
            <a:r>
              <a:rPr lang="en-US" sz="2000" dirty="0" smtClean="0"/>
              <a:t>testing</a:t>
            </a:r>
            <a:endParaRPr lang="en-US" sz="1800" dirty="0"/>
          </a:p>
        </p:txBody>
      </p:sp>
      <p:sp>
        <p:nvSpPr>
          <p:cNvPr id="4" name="Rounded Rectangle 3"/>
          <p:cNvSpPr/>
          <p:nvPr/>
        </p:nvSpPr>
        <p:spPr bwMode="auto">
          <a:xfrm>
            <a:off x="609600" y="1143000"/>
            <a:ext cx="1469572" cy="1219200"/>
          </a:xfrm>
          <a:prstGeom prst="roundRect">
            <a:avLst/>
          </a:prstGeom>
          <a:solidFill>
            <a:schemeClr val="bg1"/>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5" name="Circular Arrow 4"/>
          <p:cNvSpPr/>
          <p:nvPr/>
        </p:nvSpPr>
        <p:spPr bwMode="auto">
          <a:xfrm>
            <a:off x="838199" y="1219200"/>
            <a:ext cx="990600" cy="990600"/>
          </a:xfrm>
          <a:prstGeom prst="circularArrow">
            <a:avLst>
              <a:gd name="adj1" fmla="val 19586"/>
              <a:gd name="adj2" fmla="val 1191519"/>
              <a:gd name="adj3" fmla="val 20272867"/>
              <a:gd name="adj4" fmla="val 10800000"/>
              <a:gd name="adj5" fmla="val 15771"/>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7" name="TextBox 6"/>
          <p:cNvSpPr txBox="1"/>
          <p:nvPr/>
        </p:nvSpPr>
        <p:spPr>
          <a:xfrm>
            <a:off x="918609" y="1290982"/>
            <a:ext cx="829781" cy="261610"/>
          </a:xfrm>
          <a:prstGeom prst="rect">
            <a:avLst/>
          </a:prstGeom>
          <a:noFill/>
        </p:spPr>
        <p:txBody>
          <a:bodyPr wrap="square" rtlCol="0">
            <a:spAutoFit/>
          </a:bodyPr>
          <a:lstStyle/>
          <a:p>
            <a:pPr algn="ctr"/>
            <a:r>
              <a:rPr lang="en-US" sz="1100" b="1" dirty="0" smtClean="0"/>
              <a:t>Check-in</a:t>
            </a:r>
            <a:endParaRPr lang="en-US" sz="1100" b="1" dirty="0"/>
          </a:p>
        </p:txBody>
      </p:sp>
      <p:sp>
        <p:nvSpPr>
          <p:cNvPr id="9" name="Circular Arrow 8"/>
          <p:cNvSpPr/>
          <p:nvPr/>
        </p:nvSpPr>
        <p:spPr bwMode="auto">
          <a:xfrm rot="10800000">
            <a:off x="838200" y="1240971"/>
            <a:ext cx="990600" cy="990600"/>
          </a:xfrm>
          <a:prstGeom prst="circularArrow">
            <a:avLst>
              <a:gd name="adj1" fmla="val 19586"/>
              <a:gd name="adj2" fmla="val 1191519"/>
              <a:gd name="adj3" fmla="val 20272867"/>
              <a:gd name="adj4" fmla="val 10800000"/>
              <a:gd name="adj5" fmla="val 15771"/>
            </a:avLst>
          </a:prstGeom>
          <a:solidFill>
            <a:schemeClr val="bg1">
              <a:lumMod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0" name="TextBox 9"/>
          <p:cNvSpPr txBox="1"/>
          <p:nvPr/>
        </p:nvSpPr>
        <p:spPr>
          <a:xfrm>
            <a:off x="918609" y="1926771"/>
            <a:ext cx="829781" cy="261610"/>
          </a:xfrm>
          <a:prstGeom prst="rect">
            <a:avLst/>
          </a:prstGeom>
          <a:noFill/>
        </p:spPr>
        <p:txBody>
          <a:bodyPr wrap="square" rtlCol="0">
            <a:spAutoFit/>
          </a:bodyPr>
          <a:lstStyle/>
          <a:p>
            <a:pPr algn="ctr"/>
            <a:r>
              <a:rPr lang="en-US" sz="1100" b="1" dirty="0" smtClean="0"/>
              <a:t>Test</a:t>
            </a:r>
            <a:endParaRPr lang="en-US" sz="1100" b="1" dirty="0"/>
          </a:p>
        </p:txBody>
      </p:sp>
      <p:sp>
        <p:nvSpPr>
          <p:cNvPr id="11" name="Rounded Rectangle 10"/>
          <p:cNvSpPr/>
          <p:nvPr/>
        </p:nvSpPr>
        <p:spPr bwMode="auto">
          <a:xfrm>
            <a:off x="609600" y="2677886"/>
            <a:ext cx="1469572" cy="1524000"/>
          </a:xfrm>
          <a:prstGeom prst="roundRect">
            <a:avLst/>
          </a:prstGeom>
          <a:solidFill>
            <a:schemeClr val="bg1"/>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1030" name="AutoShape 6" descr="data:image/jpg;base64,/9j/4AAQSkZJRgABAQAAAQABAAD/2wCEAAkGBhAQDxAQDxQQDw8QDxAODg8PDw4NEBAPFRAVFBQQFRIXHCYeGBkjGRQUHzAgJScrLCwsFR4xNTAqNSYrLCkBCQoKDgwOGg8PGiwkHx8sKSosKSktLCoqLykpKiktKSksLiwsKSksKSwsLCwqKSopLDUsLC0sLCwtLCwvKiwsNf/AABEIAMwAzAMBIgACEQEDEQH/xAAcAAABBQEBAQAAAAAAAAAAAAAAAQMEBQYHAgj/xABGEAACAgACBQgGBQoEBwAAAAABAgADBBEFBhIhMQcTIkFRYXGBIzKRobHCFEJSYoMzQ1NygpLB0dLwRFSi4RUWJGNzlKP/xAAbAQACAwEBAQAAAAAAAAAAAAAABQEDBAYCB//EADURAAIBAgMFBAoCAgMAAAAAAAABAgMEERIxBSFBUYETIpGxFCMyM2FxocHR8OHxgqJCQ1L/2gAMAwEAAhEDEQA/AO4whCABCEIAEIQgAQlNrDrdhMCueIfJz6lKDbtfwQfE7phNLa9Y/EeoU0ZQeBfK3FuO5Pq/3vm2hZVa29LBc39uL6FU6sYanSdI6Wow67eIsrpXtsdVz8Ad58pl8Tyq4PMrhkxGMYHL0FR2fHabLdMJhNFC59tKrcZaeN+MZrN/bs55DzM0uF1XxTgCy0Up+jpAQDwC5D3xgrG3o+9li/D6LF+Rld1KXsoev190kwzqwdOHHU2LxI4eA2fjIF+tulW/xGjae5Ve3+qXWH1Gw43vt2HrLNl/v75YVaq4UfmwfEsZPa2kPZgvDHzbPGeq/wC/wjI/8zaT/wA/gv8A1W/pjlGuGlF/xGjbu5lsq/pmw/5cw36JPYf5xi3VTCn82B4FhI9JtnrD/WP2wIxq8/qymw+v+kF/KYOm8dbYTFKd3aFOfxljhuVHB5hcSt+DY/5ilgv765iRcTqJhzvQuh6iCDl/H3ytxWqmKrBFVvOr9izpA9xDZj3yezs6vw8V55kelWqx1X3/AAdCwOlKb126bK7V+1W6uPPLhJec4dicGaH2nqswlvVdhGak/u+qw/vKX2h+UDF1brCuPqHEoBTi1HaazufylNXZcks1J4r946eXyLoXUZbmdThKfQWtWGxik0OCw9etuhYh7GQ7xLgGKZwlB5ZLBmpNPeghCE8khCEIAEIQgAQhCABCEaxOKSpGssZUrRSzuxyVVHEkyUsdyA9u4UEkgAAkknIADiSZznWXlLawvTo0qEU7NuPsHo17RUv1z3+ztmf1x14bHk1ptV4AHooM1txZB4t9mvu/sNaD1da/Ze7oUj8nWo2Rl3DqHfxM6G22dCjHtbjXl+6v4aLjyMFW4beWBH0ZgrLbGagPZaxztxl52rCe0E7l+M1+itUKkO3cTdYd5LZ7OfxPnLPB4Za1CoAqjgBukxDIr3c5bo7l9TOorWW8epqCgAAADgAMgPKSVkdTHVMWy3lmYkLHBGFaOBpU0GYcnlom1PJaQkTmEaMtPTNG2MsSIzDF9KsCGAYHiCAQfKZfTGplT9Kn0T8QBns593WJqWMZczVRqzpvGLPLwlqctxtN+HtU2h1sX8niKjs2jwYbnHcZs9WOUn1a8aVyJ2UxajZrY9S2r+bb3Sxx2FS1SrgMp6j8R2GYHT+rb4ctZV0qj6wIzyHYw6x3xmuxvI5KqwfB/j8aERnOk8VvR3Gq0MMxvznucW1N18bCEVXFmw3DIks+H7x1tX3cROxYPGLYoZCGVgCCCCCDwIMQ3dpO2nllpwfMZU6kaixQ/CEJjLAhCEACEIQARmAGZ3AbyTuAE4pr9rv9Os5mon6FU2QAOX0q0H1z/wBsHh28ezK/5W9cdhf+H0Nk7qGxbKd61HhV4t193jMNq5onnW23Ho1yAHUSOC+E6XZlmqcPSav+K+/48TBc1t+SJbauaB2yL794ORRSNx7Dl2dgm0p3SBSZLqeTXqSqvFmVYRRPRo+jSHW0fqzJAUZk7gBMMkec2JLVo6rT0uibcs81B7MyffI1oes5OMuw8QfAzPmi9Ge5RnFYtEtWnsNIqXAxwPIcSvMP7UQtGtqIWkZQzHotG2aBaNs09qIZxGaMu0VmjLtLVEM55dpEuyOY8jHnaRbGl8Ue1IxGs+r2wTdTuXiyj6nePuyVqBrucLYMPccqHbJCeFLk8P1CfYZobyCCDvHCc/1l0PzTbSfk24dx+zG9PLdU+wrdH+8QUnTlmifRFF4YAiOzlvJZrkbF+iXNnZUPRsTver+Y+GU6gjZjOcnc28reo6c9V+4jaE1OOZHqEITOewlXrLp1MFhLsS+/m16K55bdh3InmcvfLScb5adYTZiKsCh6FIF1wHXaw6CnwXf+33TdYW3pNeMOGr+S/cCqrPJFsw9T24vENZYdq25y7se0nMnwH8JucDWEVVXcAMh/OZrV7DbKlzxbcPD+/hNFS86y6li8q0QnT4stankut5W1PJdTxbKJXKZYo8utXVBaxusBQPPPP4TP1vL3Vdt937HzTBcrCDPdrLGqkaCI6AjIgEHiCMxCGcUjoq8VoXrqOX3G4eR6pXm1kOy4KnsP8O2aTON30K4ycBh39XgeqWxqNamWpbxlvW4pVtzi7cax+hLkzahttf0bbIYeDcDKpdKMCVcbLDirKVI8prhhPQW1VKm+8i3LTwzSEuP7vYZ6+lqe7xlygyjtEPM0YdopsjLtLFEM54saRbHjlryJa8vjE9xmN2vKzSNK2IyNwI9h6jJlryFc80wTTxRfGWJhxdZhMQtibrKnz7j3eBHxn0DqrpxMVh67VO51B7x2g94OYnEdY8LmBYP1W8Ooy/5JdPmux8Kx3H0tWfsdfgfbJ2tQ7e3Vdax1+X8a+JrtZ5ZZHxO2Qnip8wDPc5EZDeJvWtGdzkqKzsexVGZPsE+ZMbjmxeKuvb1r7WfwBPRXyGQ8p3PlR0lzGisQRua0LQuRy9dsj/p2pwvRadIHs3zq9hUstOdbnu8BdeS3qJosNkoAHADISwpslXU8l1PN8o4i2ci2psk2p5VU2SUuIy8ZnlAxzqYFqtoA3y91OxG0b8urm/mmQFhPGajUU78R+H80X3sMKT/eJdYVHKuuvkayLEixCdGEWJCBIsiY/RdV4ysXM9TDc6+DSXEzgnhvRDSawZjtIau305tXndX2AekA716/L2SrTFgzosrNKav04jew2LOqxNzefU3nNtK6a3SFtewUt8PAx/PZcDFGN+17RF0noPEYbMkc7UPziAnIfeXiPhKwYkGNqcoVFihLUhOk8GWL2g8JEteRjcRwnlsRn49k0KngeYVeAl1khWvHLrJDseXxibITGMWoZWU9Yymd0bjThsVVbw2LBtfq55MPZnL+15ndK19I9++baMVJOnLRo1KWDTR9IaFxQesHjullMJyZ6U53CU5neECHxXo/wm7nz+pB05uD4NrwHqeKxOX8umMyowlP27rLT4IgX42CcywG6brlyuzxODT7NNj/AL1gHyTCYadvsyGWyh8cX9WKLt+sZa1PJdTyuqMl1maHEV1JFglvZJNJkGqS6pW0LqksWTUaavUM78R+H80yCNNbqCd+I/D+aKdoL1T6eZu2b79dfI2EIkWc2dSLCEIEhCLEkAESLEkgIZQaY1Ppvzav0Fp37SDoMfvJ/EZecv4kshOUHjFlc6cZrCSxOVaW0ViMKfTL0OAtXNqz59R7jK1rs52V0DAhgCCMiCAQR2ETHaw6hIytZhPR2AFuZ41v3L9k+7wjm22ivZqeIkudmtd6l4GIN2fjI1jxtbc+4zzY8exSehgptrUbteVOkd+R8pPtaV+KOc0U1gzfBm/5IcZ6N0+xacvBgDOvId04ZyUW5XXjvqPt2x/CdxpPRHhOL2rHLd1F8cfFJj6g8aaOLctyH/iGHPUcIAPEXWZ/ETGYeb/l0pyuwT9tdyfush+YzAYYzq9nPNZ038/Niu6XrGT6pLqkOoyXUZexXVJtUl1yHUZLrMqYunqSFM1vJ+d+I/C+aZBZruT7jifwvmiraHuX08zfs338evkbKESLOaOqFixISCRc4RM4QAIkWJAAiQgZJ5Enl3CgliFABJJ3AAbySZU6e1rw2DHpWzsyzWlOlYfL6o7zlObawa64rGg1j0GHO41Ic2cfffr8BkPGaqNvOq92hmrXMKWuvIqMTiVsvudNyPda6DsVnJA9hE8WRaqchEsnXUY5YpHOt5pYkW2QMRJ1pkDEma4amyBp+S78vd+D8bJ3TDeoPCcP5LKvSXN2ui+wE/NO44cdEeE4va7xvJ9PJD+392jnfLfgtrB0Wj81iACexXQr8Qs5Jhmn0Dr/AKL+k6NxVYGbc0bE6+mnTGXfuy85884V4+2JUz2zh/5f0f6zFex72PMtajJdRkClpMqaM2KKiJ9RkusyBU0l1tKmLqiJama3k9O/E/hfPMepmv5OzvxP4XzxXtFepfTzNezffx6+TNpFiQnMHVCwzhCBIucTOEJABCMYzHV0obLXWtBxZyAPDvPdMJpzlJZs0wS5Dhz9i7/FKzw8T7JbTpSm+6iqpVjTWMmbPS2m6MKm3e6oPqrxd+5UG8znunOUTEX5phQcPWd22cjcw8eCeW/vmfeqy1zZazWO3FnJZj5mSa8MBG1vYLWW8TXG0G90dxX14IklmzLE5kkkkntJPGSOYAkojKMWNHVOkoid1HNkeyRbTJFrSJa01I000RrTK/FNJtzStxTTRTW83wR0fkpwno9r7djN5DID4TsFY3CYLk+0bzdVa/ZQA+PE+/Ob4T57dVe1rznzb/g6GnHLFISxcwRPmvWfRP0PH4ijLJVsLVf+N+kvuOXlPpacr5aNXdpK8ag31eiuy/RMei3kx/1RjsW57K4yPSe7rw/HUpuoZoY8jm9LybU0qsPZJ9Tzr5rARTiWFbSVW8r63kqt5S0YakSejTZcnJ34n8L55hkebbk1bM4n8L54r2ivUS6eZZs9YXEevkzcRYkJyx1IsIkyunuULD4fNKf+puG7JD6NT95+vwGflPUYOTwieZzjBYyZqbLVUFmIVQM2ZiFAHaSeExmnOUmtM0wa8+/DnWzFSnuHF/cPGYzSmmMVjWzvfoZ5rUvRqX9nrPeczEowYEZUbBvfIVV9o4boHnF334p+cxDtY3VnuVR2Ko3KPCPVYQCPqoEC0bU6CjoJqleU3vE2QJ5YwZo07zXGJlbxEseRbGnux5GseXJF0IjdjSJa0dsaRbXliRupxGL3iaDwfP4qteKqdtvBf98pHxNk2vJxoQn0rDfYRl3IOHt3n2TPtC49HtpS4vcuoztqeaaOp6s4PZrEvZHwVOygHdJE4IdBImlMAl9T1WDaR1ZGU9akZESXCSnhvQHzJp7Qr4HFWYd88lOdbH69Z9Vv4HvBnmmydl5StTPptG3WB9Iqzao8NoddZPYfjlOH1OVJVgVZSQykZEEbiCJ3lhdq7o4v2lr+eomuaOSXwLet5IreV1VklV2TS0LpwJ6PNNqJp1MPiHS0hEvUKHJyVbAejmeoHMjOZFLJ7bfMtxRVWDg+JTTk6U1NcDvQPv4d8odP664XB5qzc7d1U1ZMwP3jwXz39xnJVxV6rsLbaqfZW2xV9gOU8U4WIo7LePee4ZT2j3e6t5c6a1uxeNzVjzNJ/M1EgEffbi3w7pBw2CAnupAJIDxpStYwWCQmq3M5vFjlaAT3tRnnIGyaVDAyttjxeeC8ZNs8NZPSiGVsceyMvZPDWRh7J7SLo0z1ZZI1jweyR7LJ7SNcICWPIl1k9W2SFYxYhVBLMcgBxJPVLox4s2QiSNF6POJvWserxc9i/wC/Cd01T0QEQHLIAAAdgmQ1E1V5tRtDN2yaw9/YO4TqmEw4RQBOK2pe+lVe77Mdy+76jyhS7OPxY8BFhCKjQEIQgB5dMxlOU8puoBYtjMKvpBvurUflAPrgfaHv8Z1iN3UhhkZptrmdtUVSH9rkeJwU1gz5bovk2u2dC1/5NdoticIALeNlQ3LZ3jsb4zmAdlYq4KspyZWBBB7CJ3NrdU7uGaGvFcV+8xNWoOD3lslkfWyVld0kJbLXExygT1eOrZIK2xwWzxgZ5UycLZ6FshC2ehbPOBU6ZM52IbZE52BthgR2ZJNs8NbI5tnhrZOB7VMeayNNZGmtjL2z0kXxpjj2SNZbPFl8il2dgqAsxOQA3kmWqPFmiMAuu6hvJ4ATa6laottC2wekPAfYH84uqOpR2hZaNqzqHFU8O09861obQy1KN2+cvtTaiqJ0aL7vF8/gvh5/Ib29vk70tR3RGjRUo3SziARZzptCEIQAIQhAAhCEAPFlQYZGYfXHk7pxYLgc3cB0bVAz8GH1hN3EIllKrOlJTg8GiJRUlgz5n0zq9icExFynYzyFq5lD59R7jIdeJn0ppDQ1dqkMAQRkQQCDOcaw8k1bEth86W45KNqs/s9XlOntduQl3bhYPmtOq/Avq2fGBzpL46t0d0lqjjcOTnWbFH1qul/p4+6VH0gg5NmCOIIII8jHtOdOssack/kYJ0pR1Rai2ehbKxcVPYxM9dmyrIWPOxOdkD6TEOJh2bDITjdPDXSC2KjYvLHJQWPYASfYJPZ8z0oEx75HsxMnYLVnFXZdHm1PW+4/ujfNdoPk4XMNYDa33h0R4L/POL6+0rah/wAsz5Lf9dDVTtZy4YGK0boe/EkbAyTrsYHLy7Z0jVbURa8jkSx9Z29Y/wAh3TX6K1VVMsxwmiowqoMgJzF7tOtdd3SPJffmMqVCNP5kPRuiVqA3SxAiwisvCEIQAIQhAAhCEACEIQAIQhAAnlkB4z1CAELEaKR+IEotJak02+siP+sqt8ZqoSU2nigOXY3kow5z2UK/qMyyqv5Jk+q1q+an4idlynk1jsmyF/cw0qPxx8yt0oPgjiZ5Kfv3f/P+mO1clS9Ztb9oD4Cdm5leyHNL2T29p3b/AOxkdjT5HK8JyXUjLNNr9dmaaDAajIgyVVUdiqFHum2CCLlMtSvVq+3Jv5vE9qKjoilwmrladUtKsIq8BH4Sk9BlCEIAEIQgAQhCABCEIAf/2Q=="/>
          <p:cNvSpPr>
            <a:spLocks noChangeAspect="1" noChangeArrowheads="1"/>
          </p:cNvSpPr>
          <p:nvPr/>
        </p:nvSpPr>
        <p:spPr bwMode="auto">
          <a:xfrm>
            <a:off x="74613"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g;base64,/9j/4AAQSkZJRgABAQAAAQABAAD/2wCEAAkGBhAQDxAQDxQQDw8QDxAODg8PDw4NEBAPFRAVFBQQFRIXHCYeGBkjGRQUHzAgJScrLCwsFR4xNTAqNSYrLCkBCQoKDgwOGg8PGiwkHx8sKSosKSktLCoqLykpKiktKSksLiwsKSksKSwsLCwqKSopLDUsLC0sLCwtLCwvKiwsNf/AABEIAMwAzAMBIgACEQEDEQH/xAAcAAABBQEBAQAAAAAAAAAAAAAAAQMEBQYHAgj/xABGEAACAgACBQgGBQoEBwAAAAABAgADBBEFBhIhMQcTIkFRYXGBIzKRobHCFEJSYoMzQ1NygpLB0dLwRFSi4RUWJGNzlKP/xAAbAQACAwEBAQAAAAAAAAAAAAAABQEDBAYCB//EADURAAIBAgMFBAoCAgMAAAAAAAABAgMEERIxBSFBUYETIpGxFCMyM2FxocHR8OHxgqJCQ1L/2gAMAwEAAhEDEQA/AO4whCABCEIAEIQgAQlNrDrdhMCueIfJz6lKDbtfwQfE7phNLa9Y/EeoU0ZQeBfK3FuO5Pq/3vm2hZVa29LBc39uL6FU6sYanSdI6Wow67eIsrpXtsdVz8Ad58pl8Tyq4PMrhkxGMYHL0FR2fHabLdMJhNFC59tKrcZaeN+MZrN/bs55DzM0uF1XxTgCy0Up+jpAQDwC5D3xgrG3o+9li/D6LF+Rld1KXsoev190kwzqwdOHHU2LxI4eA2fjIF+tulW/xGjae5Ve3+qXWH1Gw43vt2HrLNl/v75YVaq4UfmwfEsZPa2kPZgvDHzbPGeq/wC/wjI/8zaT/wA/gv8A1W/pjlGuGlF/xGjbu5lsq/pmw/5cw36JPYf5xi3VTCn82B4FhI9JtnrD/WP2wIxq8/qymw+v+kF/KYOm8dbYTFKd3aFOfxljhuVHB5hcSt+DY/5ilgv765iRcTqJhzvQuh6iCDl/H3ytxWqmKrBFVvOr9izpA9xDZj3yezs6vw8V55kelWqx1X3/AAdCwOlKb126bK7V+1W6uPPLhJec4dicGaH2nqswlvVdhGak/u+qw/vKX2h+UDF1brCuPqHEoBTi1HaazufylNXZcks1J4r946eXyLoXUZbmdThKfQWtWGxik0OCw9etuhYh7GQ7xLgGKZwlB5ZLBmpNPeghCE8khCEIAEIQgAQhCABCEaxOKSpGssZUrRSzuxyVVHEkyUsdyA9u4UEkgAAkknIADiSZznWXlLawvTo0qEU7NuPsHo17RUv1z3+ztmf1x14bHk1ptV4AHooM1txZB4t9mvu/sNaD1da/Ze7oUj8nWo2Rl3DqHfxM6G22dCjHtbjXl+6v4aLjyMFW4beWBH0ZgrLbGagPZaxztxl52rCe0E7l+M1+itUKkO3cTdYd5LZ7OfxPnLPB4Za1CoAqjgBukxDIr3c5bo7l9TOorWW8epqCgAAADgAMgPKSVkdTHVMWy3lmYkLHBGFaOBpU0GYcnlom1PJaQkTmEaMtPTNG2MsSIzDF9KsCGAYHiCAQfKZfTGplT9Kn0T8QBns593WJqWMZczVRqzpvGLPLwlqctxtN+HtU2h1sX8niKjs2jwYbnHcZs9WOUn1a8aVyJ2UxajZrY9S2r+bb3Sxx2FS1SrgMp6j8R2GYHT+rb4ctZV0qj6wIzyHYw6x3xmuxvI5KqwfB/j8aERnOk8VvR3Gq0MMxvznucW1N18bCEVXFmw3DIks+H7x1tX3cROxYPGLYoZCGVgCCCCCDwIMQ3dpO2nllpwfMZU6kaixQ/CEJjLAhCEACEIQARmAGZ3AbyTuAE4pr9rv9Os5mon6FU2QAOX0q0H1z/wBsHh28ezK/5W9cdhf+H0Nk7qGxbKd61HhV4t193jMNq5onnW23Ho1yAHUSOC+E6XZlmqcPSav+K+/48TBc1t+SJbauaB2yL794ORRSNx7Dl2dgm0p3SBSZLqeTXqSqvFmVYRRPRo+jSHW0fqzJAUZk7gBMMkec2JLVo6rT0uibcs81B7MyffI1oes5OMuw8QfAzPmi9Ge5RnFYtEtWnsNIqXAxwPIcSvMP7UQtGtqIWkZQzHotG2aBaNs09qIZxGaMu0VmjLtLVEM55dpEuyOY8jHnaRbGl8Ue1IxGs+r2wTdTuXiyj6nePuyVqBrucLYMPccqHbJCeFLk8P1CfYZobyCCDvHCc/1l0PzTbSfk24dx+zG9PLdU+wrdH+8QUnTlmifRFF4YAiOzlvJZrkbF+iXNnZUPRsTver+Y+GU6gjZjOcnc28reo6c9V+4jaE1OOZHqEITOewlXrLp1MFhLsS+/m16K55bdh3InmcvfLScb5adYTZiKsCh6FIF1wHXaw6CnwXf+33TdYW3pNeMOGr+S/cCqrPJFsw9T24vENZYdq25y7se0nMnwH8JucDWEVVXcAMh/OZrV7DbKlzxbcPD+/hNFS86y6li8q0QnT4stankut5W1PJdTxbKJXKZYo8utXVBaxusBQPPPP4TP1vL3Vdt937HzTBcrCDPdrLGqkaCI6AjIgEHiCMxCGcUjoq8VoXrqOX3G4eR6pXm1kOy4KnsP8O2aTON30K4ycBh39XgeqWxqNamWpbxlvW4pVtzi7cax+hLkzahttf0bbIYeDcDKpdKMCVcbLDirKVI8prhhPQW1VKm+8i3LTwzSEuP7vYZ6+lqe7xlygyjtEPM0YdopsjLtLFEM54saRbHjlryJa8vjE9xmN2vKzSNK2IyNwI9h6jJlryFc80wTTxRfGWJhxdZhMQtibrKnz7j3eBHxn0DqrpxMVh67VO51B7x2g94OYnEdY8LmBYP1W8Ooy/5JdPmux8Kx3H0tWfsdfgfbJ2tQ7e3Vdax1+X8a+JrtZ5ZZHxO2Qnip8wDPc5EZDeJvWtGdzkqKzsexVGZPsE+ZMbjmxeKuvb1r7WfwBPRXyGQ8p3PlR0lzGisQRua0LQuRy9dsj/p2pwvRadIHs3zq9hUstOdbnu8BdeS3qJosNkoAHADISwpslXU8l1PN8o4i2ci2psk2p5VU2SUuIy8ZnlAxzqYFqtoA3y91OxG0b8urm/mmQFhPGajUU78R+H80X3sMKT/eJdYVHKuuvkayLEixCdGEWJCBIsiY/RdV4ysXM9TDc6+DSXEzgnhvRDSawZjtIau305tXndX2AekA716/L2SrTFgzosrNKav04jew2LOqxNzefU3nNtK6a3SFtewUt8PAx/PZcDFGN+17RF0noPEYbMkc7UPziAnIfeXiPhKwYkGNqcoVFihLUhOk8GWL2g8JEteRjcRwnlsRn49k0KngeYVeAl1khWvHLrJDseXxibITGMWoZWU9Yymd0bjThsVVbw2LBtfq55MPZnL+15ndK19I9++baMVJOnLRo1KWDTR9IaFxQesHjullMJyZ6U53CU5neECHxXo/wm7nz+pB05uD4NrwHqeKxOX8umMyowlP27rLT4IgX42CcywG6brlyuzxODT7NNj/AL1gHyTCYadvsyGWyh8cX9WKLt+sZa1PJdTyuqMl1maHEV1JFglvZJNJkGqS6pW0LqksWTUaavUM78R+H80yCNNbqCd+I/D+aKdoL1T6eZu2b79dfI2EIkWc2dSLCEIEhCLEkAESLEkgIZQaY1Ppvzav0Fp37SDoMfvJ/EZecv4kshOUHjFlc6cZrCSxOVaW0ViMKfTL0OAtXNqz59R7jK1rs52V0DAhgCCMiCAQR2ETHaw6hIytZhPR2AFuZ41v3L9k+7wjm22ivZqeIkudmtd6l4GIN2fjI1jxtbc+4zzY8exSehgptrUbteVOkd+R8pPtaV+KOc0U1gzfBm/5IcZ6N0+xacvBgDOvId04ZyUW5XXjvqPt2x/CdxpPRHhOL2rHLd1F8cfFJj6g8aaOLctyH/iGHPUcIAPEXWZ/ETGYeb/l0pyuwT9tdyfush+YzAYYzq9nPNZ038/Niu6XrGT6pLqkOoyXUZexXVJtUl1yHUZLrMqYunqSFM1vJ+d+I/C+aZBZruT7jifwvmiraHuX08zfs338evkbKESLOaOqFixISCRc4RM4QAIkWJAAiQgZJ5Enl3CgliFABJJ3AAbySZU6e1rw2DHpWzsyzWlOlYfL6o7zlObawa64rGg1j0GHO41Ic2cfffr8BkPGaqNvOq92hmrXMKWuvIqMTiVsvudNyPda6DsVnJA9hE8WRaqchEsnXUY5YpHOt5pYkW2QMRJ1pkDEma4amyBp+S78vd+D8bJ3TDeoPCcP5LKvSXN2ui+wE/NO44cdEeE4va7xvJ9PJD+392jnfLfgtrB0Wj81iACexXQr8Qs5Jhmn0Dr/AKL+k6NxVYGbc0bE6+mnTGXfuy85884V4+2JUz2zh/5f0f6zFex72PMtajJdRkClpMqaM2KKiJ9RkusyBU0l1tKmLqiJama3k9O/E/hfPMepmv5OzvxP4XzxXtFepfTzNezffx6+TNpFiQnMHVCwzhCBIucTOEJABCMYzHV0obLXWtBxZyAPDvPdMJpzlJZs0wS5Dhz9i7/FKzw8T7JbTpSm+6iqpVjTWMmbPS2m6MKm3e6oPqrxd+5UG8znunOUTEX5phQcPWd22cjcw8eCeW/vmfeqy1zZazWO3FnJZj5mSa8MBG1vYLWW8TXG0G90dxX14IklmzLE5kkkkntJPGSOYAkojKMWNHVOkoid1HNkeyRbTJFrSJa01I000RrTK/FNJtzStxTTRTW83wR0fkpwno9r7djN5DID4TsFY3CYLk+0bzdVa/ZQA+PE+/Ob4T57dVe1rznzb/g6GnHLFISxcwRPmvWfRP0PH4ijLJVsLVf+N+kvuOXlPpacr5aNXdpK8ag31eiuy/RMei3kx/1RjsW57K4yPSe7rw/HUpuoZoY8jm9LybU0qsPZJ9Tzr5rARTiWFbSVW8r63kqt5S0YakSejTZcnJ34n8L55hkebbk1bM4n8L54r2ivUS6eZZs9YXEevkzcRYkJyx1IsIkyunuULD4fNKf+puG7JD6NT95+vwGflPUYOTwieZzjBYyZqbLVUFmIVQM2ZiFAHaSeExmnOUmtM0wa8+/DnWzFSnuHF/cPGYzSmmMVjWzvfoZ5rUvRqX9nrPeczEowYEZUbBvfIVV9o4boHnF334p+cxDtY3VnuVR2Ko3KPCPVYQCPqoEC0bU6CjoJqleU3vE2QJ5YwZo07zXGJlbxEseRbGnux5GseXJF0IjdjSJa0dsaRbXliRupxGL3iaDwfP4qteKqdtvBf98pHxNk2vJxoQn0rDfYRl3IOHt3n2TPtC49HtpS4vcuoztqeaaOp6s4PZrEvZHwVOygHdJE4IdBImlMAl9T1WDaR1ZGU9akZESXCSnhvQHzJp7Qr4HFWYd88lOdbH69Z9Vv4HvBnmmydl5StTPptG3WB9Iqzao8NoddZPYfjlOH1OVJVgVZSQykZEEbiCJ3lhdq7o4v2lr+eomuaOSXwLet5IreV1VklV2TS0LpwJ6PNNqJp1MPiHS0hEvUKHJyVbAejmeoHMjOZFLJ7bfMtxRVWDg+JTTk6U1NcDvQPv4d8odP664XB5qzc7d1U1ZMwP3jwXz39xnJVxV6rsLbaqfZW2xV9gOU8U4WIo7LePee4ZT2j3e6t5c6a1uxeNzVjzNJ/M1EgEffbi3w7pBw2CAnupAJIDxpStYwWCQmq3M5vFjlaAT3tRnnIGyaVDAyttjxeeC8ZNs8NZPSiGVsceyMvZPDWRh7J7SLo0z1ZZI1jweyR7LJ7SNcICWPIl1k9W2SFYxYhVBLMcgBxJPVLox4s2QiSNF6POJvWserxc9i/wC/Cd01T0QEQHLIAAAdgmQ1E1V5tRtDN2yaw9/YO4TqmEw4RQBOK2pe+lVe77Mdy+76jyhS7OPxY8BFhCKjQEIQgB5dMxlOU8puoBYtjMKvpBvurUflAPrgfaHv8Z1iN3UhhkZptrmdtUVSH9rkeJwU1gz5bovk2u2dC1/5NdoticIALeNlQ3LZ3jsb4zmAdlYq4KspyZWBBB7CJ3NrdU7uGaGvFcV+8xNWoOD3lslkfWyVld0kJbLXExygT1eOrZIK2xwWzxgZ5UycLZ6FshC2ehbPOBU6ZM52IbZE52BthgR2ZJNs8NbI5tnhrZOB7VMeayNNZGmtjL2z0kXxpjj2SNZbPFl8il2dgqAsxOQA3kmWqPFmiMAuu6hvJ4ATa6laottC2wekPAfYH84uqOpR2hZaNqzqHFU8O09861obQy1KN2+cvtTaiqJ0aL7vF8/gvh5/Ib29vk70tR3RGjRUo3SziARZzptCEIQAIQhAAhCEAPFlQYZGYfXHk7pxYLgc3cB0bVAz8GH1hN3EIllKrOlJTg8GiJRUlgz5n0zq9icExFynYzyFq5lD59R7jIdeJn0ppDQ1dqkMAQRkQQCDOcaw8k1bEth86W45KNqs/s9XlOntduQl3bhYPmtOq/Avq2fGBzpL46t0d0lqjjcOTnWbFH1qul/p4+6VH0gg5NmCOIIII8jHtOdOssack/kYJ0pR1Rai2ehbKxcVPYxM9dmyrIWPOxOdkD6TEOJh2bDITjdPDXSC2KjYvLHJQWPYASfYJPZ8z0oEx75HsxMnYLVnFXZdHm1PW+4/ujfNdoPk4XMNYDa33h0R4L/POL6+0rah/wAsz5Lf9dDVTtZy4YGK0boe/EkbAyTrsYHLy7Z0jVbURa8jkSx9Z29Y/wAh3TX6K1VVMsxwmiowqoMgJzF7tOtdd3SPJffmMqVCNP5kPRuiVqA3SxAiwisvCEIQAIQhAAhCEACEIQAIQhAAnlkB4z1CAELEaKR+IEotJak02+siP+sqt8ZqoSU2nigOXY3kow5z2UK/qMyyqv5Jk+q1q+an4idlynk1jsmyF/cw0qPxx8yt0oPgjiZ5Kfv3f/P+mO1clS9Ztb9oD4Cdm5leyHNL2T29p3b/AOxkdjT5HK8JyXUjLNNr9dmaaDAajIgyVVUdiqFHum2CCLlMtSvVq+3Jv5vE9qKjoilwmrladUtKsIq8BH4Sk9BlCEIAEIQgAQhCABCEIAf/2Q=="/>
          <p:cNvSpPr>
            <a:spLocks noChangeAspect="1" noChangeArrowheads="1"/>
          </p:cNvSpPr>
          <p:nvPr/>
        </p:nvSpPr>
        <p:spPr bwMode="auto">
          <a:xfrm>
            <a:off x="74613"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Content Placeholder 2"/>
          <p:cNvSpPr txBox="1">
            <a:spLocks/>
          </p:cNvSpPr>
          <p:nvPr/>
        </p:nvSpPr>
        <p:spPr bwMode="auto">
          <a:xfrm>
            <a:off x="2590800" y="4495800"/>
            <a:ext cx="6248400" cy="1752600"/>
          </a:xfrm>
          <a:prstGeom prst="rect">
            <a:avLst/>
          </a:prstGeom>
          <a:noFill/>
          <a:ln w="12700">
            <a:noFill/>
            <a:miter lim="800000"/>
            <a:headEnd/>
            <a:tailEnd/>
          </a:ln>
        </p:spPr>
        <p:txBody>
          <a:bodyPr vert="horz" wrap="square" lIns="63500" tIns="63500" rIns="139489" bIns="63500" numCol="1" anchor="t" anchorCtr="0" compatLnSpc="1">
            <a:prstTxWarp prst="textNoShape">
              <a:avLst/>
            </a:prstTxWarp>
          </a:bodyPr>
          <a:lstStyle/>
          <a:p>
            <a:pPr marL="354013" marR="0" lvl="0" indent="-342900" algn="l" defTabSz="914400" rtl="0" eaLnBrk="0" fontAlgn="base" latinLnBrk="0" hangingPunct="0">
              <a:spcBef>
                <a:spcPts val="0"/>
              </a:spcBef>
              <a:spcAft>
                <a:spcPts val="600"/>
              </a:spcAft>
              <a:buClr>
                <a:srgbClr val="6B6B6B"/>
              </a:buClr>
              <a:buSzPct val="100000"/>
              <a:buFont typeface="Wingdings" pitchFamily="2" charset="2"/>
              <a:buNone/>
              <a:tabLst/>
              <a:defRPr/>
            </a:pPr>
            <a:r>
              <a:rPr kumimoji="0" lang="en-US" sz="2000" b="1" i="0" u="none" strike="noStrike" kern="0" cap="none" spc="0" normalizeH="0" baseline="0" noProof="0" dirty="0" smtClean="0">
                <a:ln>
                  <a:noFill/>
                </a:ln>
                <a:solidFill>
                  <a:srgbClr val="0070C0"/>
                </a:solidFill>
                <a:effectLst/>
                <a:uLnTx/>
                <a:uFillTx/>
                <a:latin typeface="+mn-lt"/>
                <a:ea typeface="+mn-ea"/>
                <a:cs typeface="+mn-cs"/>
                <a:sym typeface="Arial" pitchFamily="34" charset="0"/>
              </a:rPr>
              <a:t>Synthetic transactions</a:t>
            </a:r>
          </a:p>
          <a:p>
            <a:pPr marL="354013" marR="0" lvl="0" indent="-342900" algn="l" defTabSz="914400" rtl="0" eaLnBrk="0" fontAlgn="base" latinLnBrk="0" hangingPunct="0">
              <a:spcBef>
                <a:spcPts val="0"/>
              </a:spcBef>
              <a:spcAft>
                <a:spcPts val="600"/>
              </a:spcAft>
              <a:buClr>
                <a:srgbClr val="6B6B6B"/>
              </a:buClr>
              <a:buSzPct val="100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Generate custom workloads and data shapes</a:t>
            </a:r>
          </a:p>
          <a:p>
            <a:pPr marL="354013" marR="0" lvl="0" indent="-342900" algn="l" defTabSz="914400" rtl="0" eaLnBrk="0" fontAlgn="base" latinLnBrk="0" hangingPunct="0">
              <a:spcBef>
                <a:spcPts val="0"/>
              </a:spcBef>
              <a:spcAft>
                <a:spcPts val="600"/>
              </a:spcAft>
              <a:buClr>
                <a:srgbClr val="6B6B6B"/>
              </a:buClr>
              <a:buSzPct val="100000"/>
              <a:buFont typeface="Wingdings" pitchFamily="2" charset="2"/>
              <a:buChar char="§"/>
              <a:tabLst/>
              <a:defRPr/>
            </a:pPr>
            <a:r>
              <a:rPr kumimoji="0" lang="en-US" sz="2000" b="0" i="0" u="none" strike="noStrike" kern="0" cap="none" spc="0" normalizeH="0" baseline="0" noProof="0" dirty="0" smtClean="0">
                <a:ln>
                  <a:noFill/>
                </a:ln>
                <a:solidFill>
                  <a:srgbClr val="333333"/>
                </a:solidFill>
                <a:effectLst/>
                <a:uLnTx/>
                <a:uFillTx/>
                <a:latin typeface="+mn-lt"/>
                <a:ea typeface="+mn-ea"/>
                <a:cs typeface="+mn-cs"/>
                <a:sym typeface="Arial" pitchFamily="34" charset="0"/>
              </a:rPr>
              <a:t>Automatically catch any performance regressions</a:t>
            </a:r>
            <a:endParaRPr kumimoji="0" lang="en-US" sz="2000" b="0" i="0" u="none" strike="noStrike" kern="0" cap="none" spc="0" normalizeH="0" baseline="0" noProof="0" dirty="0">
              <a:ln>
                <a:noFill/>
              </a:ln>
              <a:solidFill>
                <a:srgbClr val="333333"/>
              </a:solidFill>
              <a:effectLst/>
              <a:uLnTx/>
              <a:uFillTx/>
              <a:latin typeface="+mn-lt"/>
              <a:ea typeface="+mn-ea"/>
              <a:cs typeface="+mn-cs"/>
              <a:sym typeface="Arial" pitchFamily="34" charset="0"/>
            </a:endParaRPr>
          </a:p>
        </p:txBody>
      </p:sp>
      <p:sp>
        <p:nvSpPr>
          <p:cNvPr id="27" name="Content Placeholder 2"/>
          <p:cNvSpPr txBox="1">
            <a:spLocks/>
          </p:cNvSpPr>
          <p:nvPr/>
        </p:nvSpPr>
        <p:spPr bwMode="auto">
          <a:xfrm>
            <a:off x="2590800" y="2667000"/>
            <a:ext cx="5954486" cy="1524000"/>
          </a:xfrm>
          <a:prstGeom prst="rect">
            <a:avLst/>
          </a:prstGeom>
          <a:noFill/>
          <a:ln w="12700">
            <a:noFill/>
            <a:miter lim="800000"/>
            <a:headEnd/>
            <a:tailEnd/>
          </a:ln>
        </p:spPr>
        <p:txBody>
          <a:bodyPr vert="horz" wrap="square" lIns="63500" tIns="63500" rIns="139489" bIns="63500" numCol="1" anchor="t" anchorCtr="0" compatLnSpc="1">
            <a:prstTxWarp prst="textNoShape">
              <a:avLst/>
            </a:prstTxWarp>
          </a:bodyPr>
          <a:lstStyle/>
          <a:p>
            <a:pPr marL="354013" marR="0" lvl="0" indent="-342900" algn="l" defTabSz="914400" rtl="0" eaLnBrk="0" fontAlgn="base" latinLnBrk="0" hangingPunct="0">
              <a:spcBef>
                <a:spcPts val="0"/>
              </a:spcBef>
              <a:spcAft>
                <a:spcPts val="600"/>
              </a:spcAft>
              <a:buClr>
                <a:srgbClr val="6B6B6B"/>
              </a:buClr>
              <a:buSzPct val="100000"/>
              <a:buFont typeface="Wingdings" pitchFamily="2" charset="2"/>
              <a:buNone/>
              <a:tabLst/>
              <a:defRPr/>
            </a:pPr>
            <a:r>
              <a:rPr kumimoji="0" lang="en-US" sz="2000" b="1" i="0" u="none" strike="noStrike" kern="0" cap="none" spc="0" normalizeH="0" baseline="0" noProof="0" dirty="0" smtClean="0">
                <a:ln>
                  <a:noFill/>
                </a:ln>
                <a:solidFill>
                  <a:srgbClr val="0070C0"/>
                </a:solidFill>
                <a:effectLst/>
                <a:uLnTx/>
                <a:uFillTx/>
                <a:latin typeface="+mn-lt"/>
                <a:ea typeface="+mn-ea"/>
                <a:cs typeface="+mn-cs"/>
                <a:sym typeface="Arial" pitchFamily="34" charset="0"/>
              </a:rPr>
              <a:t>Playback-based testing</a:t>
            </a:r>
          </a:p>
          <a:p>
            <a:pPr marL="354013" marR="0" lvl="0" indent="-342900" algn="l" defTabSz="914400" rtl="0" eaLnBrk="0" fontAlgn="base" latinLnBrk="0" hangingPunct="0">
              <a:spcBef>
                <a:spcPts val="0"/>
              </a:spcBef>
              <a:spcAft>
                <a:spcPts val="600"/>
              </a:spcAft>
              <a:buClr>
                <a:srgbClr val="6B6B6B"/>
              </a:buClr>
              <a:buSzPct val="100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Replay production traffic logs against data</a:t>
            </a:r>
          </a:p>
          <a:p>
            <a:pPr marL="354013" marR="0" lvl="0" indent="-342900" algn="l" defTabSz="914400" rtl="0" eaLnBrk="0" fontAlgn="base" latinLnBrk="0" hangingPunct="0">
              <a:spcBef>
                <a:spcPts val="0"/>
              </a:spcBef>
              <a:spcAft>
                <a:spcPts val="600"/>
              </a:spcAft>
              <a:buClr>
                <a:srgbClr val="6B6B6B"/>
              </a:buClr>
              <a:buSzPct val="100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Compare new and old release on actual production data skews and volumes</a:t>
            </a:r>
            <a:endParaRPr kumimoji="0" lang="en-US" sz="1800" b="0" i="0" u="none" strike="noStrike" kern="0" cap="none" spc="0" normalizeH="0" baseline="0" noProof="0" dirty="0">
              <a:ln>
                <a:noFill/>
              </a:ln>
              <a:solidFill>
                <a:srgbClr val="333333"/>
              </a:solidFill>
              <a:effectLst/>
              <a:uLnTx/>
              <a:uFillTx/>
              <a:latin typeface="+mn-lt"/>
              <a:ea typeface="+mn-ea"/>
              <a:cs typeface="+mn-cs"/>
              <a:sym typeface="Arial" pitchFamily="34" charset="0"/>
            </a:endParaRPr>
          </a:p>
        </p:txBody>
      </p:sp>
      <p:sp>
        <p:nvSpPr>
          <p:cNvPr id="28" name="Down Arrow 27"/>
          <p:cNvSpPr/>
          <p:nvPr/>
        </p:nvSpPr>
        <p:spPr bwMode="auto">
          <a:xfrm>
            <a:off x="762000" y="2667000"/>
            <a:ext cx="1219200" cy="1524000"/>
          </a:xfrm>
          <a:prstGeom prst="downArrow">
            <a:avLst>
              <a:gd name="adj1" fmla="val 50000"/>
              <a:gd name="adj2" fmla="val 37963"/>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pic>
        <p:nvPicPr>
          <p:cNvPr id="1034" name="Picture 10" descr="http://icons.iconarchive.com/icons/icons-land/play-stop-pause/256/Play-Hot-icon.png"/>
          <p:cNvPicPr>
            <a:picLocks noChangeAspect="1" noChangeArrowheads="1"/>
          </p:cNvPicPr>
          <p:nvPr/>
        </p:nvPicPr>
        <p:blipFill>
          <a:blip r:embed="rId2">
            <a:grayscl/>
          </a:blip>
          <a:srcRect/>
          <a:stretch>
            <a:fillRect/>
          </a:stretch>
        </p:blipFill>
        <p:spPr bwMode="auto">
          <a:xfrm>
            <a:off x="1295400" y="3429000"/>
            <a:ext cx="457200" cy="457200"/>
          </a:xfrm>
          <a:prstGeom prst="rect">
            <a:avLst/>
          </a:prstGeom>
          <a:noFill/>
        </p:spPr>
      </p:pic>
      <p:pic>
        <p:nvPicPr>
          <p:cNvPr id="1036" name="Picture 12" descr="http://cdn5.iconfinder.com/data/icons/simplicio/128x128/player_record.png"/>
          <p:cNvPicPr>
            <a:picLocks noChangeAspect="1" noChangeArrowheads="1"/>
          </p:cNvPicPr>
          <p:nvPr/>
        </p:nvPicPr>
        <p:blipFill>
          <a:blip r:embed="rId3">
            <a:grayscl/>
          </a:blip>
          <a:srcRect/>
          <a:stretch>
            <a:fillRect/>
          </a:stretch>
        </p:blipFill>
        <p:spPr bwMode="auto">
          <a:xfrm>
            <a:off x="1295400" y="2819400"/>
            <a:ext cx="457201" cy="457201"/>
          </a:xfrm>
          <a:prstGeom prst="rect">
            <a:avLst/>
          </a:prstGeom>
          <a:noFill/>
        </p:spPr>
      </p:pic>
      <p:sp>
        <p:nvSpPr>
          <p:cNvPr id="19" name="TextBox 18"/>
          <p:cNvSpPr txBox="1"/>
          <p:nvPr/>
        </p:nvSpPr>
        <p:spPr>
          <a:xfrm>
            <a:off x="685800" y="2895600"/>
            <a:ext cx="685800" cy="276999"/>
          </a:xfrm>
          <a:prstGeom prst="rect">
            <a:avLst/>
          </a:prstGeom>
          <a:noFill/>
        </p:spPr>
        <p:txBody>
          <a:bodyPr wrap="square" rtlCol="0">
            <a:spAutoFit/>
          </a:bodyPr>
          <a:lstStyle/>
          <a:p>
            <a:pPr algn="ctr"/>
            <a:r>
              <a:rPr lang="en-US" b="1" dirty="0" smtClean="0"/>
              <a:t>REC</a:t>
            </a:r>
            <a:endParaRPr lang="en-US" b="1" dirty="0"/>
          </a:p>
        </p:txBody>
      </p:sp>
      <p:sp>
        <p:nvSpPr>
          <p:cNvPr id="20" name="TextBox 19"/>
          <p:cNvSpPr txBox="1"/>
          <p:nvPr/>
        </p:nvSpPr>
        <p:spPr>
          <a:xfrm>
            <a:off x="685800" y="3505200"/>
            <a:ext cx="685800" cy="276999"/>
          </a:xfrm>
          <a:prstGeom prst="rect">
            <a:avLst/>
          </a:prstGeom>
          <a:noFill/>
        </p:spPr>
        <p:txBody>
          <a:bodyPr wrap="square" rtlCol="0">
            <a:spAutoFit/>
          </a:bodyPr>
          <a:lstStyle/>
          <a:p>
            <a:pPr algn="ctr"/>
            <a:r>
              <a:rPr lang="en-US" b="1" dirty="0" smtClean="0"/>
              <a:t>PLAY</a:t>
            </a:r>
            <a:endParaRPr lang="en-US" b="1" dirty="0"/>
          </a:p>
        </p:txBody>
      </p:sp>
      <p:sp>
        <p:nvSpPr>
          <p:cNvPr id="29" name="Rounded Rectangle 28"/>
          <p:cNvSpPr/>
          <p:nvPr/>
        </p:nvSpPr>
        <p:spPr bwMode="auto">
          <a:xfrm>
            <a:off x="609600" y="2667000"/>
            <a:ext cx="1469572" cy="1524000"/>
          </a:xfrm>
          <a:prstGeom prst="round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sp>
        <p:nvSpPr>
          <p:cNvPr id="33" name="Right Arrow 32"/>
          <p:cNvSpPr/>
          <p:nvPr/>
        </p:nvSpPr>
        <p:spPr bwMode="auto">
          <a:xfrm>
            <a:off x="609600" y="4876800"/>
            <a:ext cx="914400" cy="304800"/>
          </a:xfrm>
          <a:prstGeom prst="right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endParaRPr>
          </a:p>
        </p:txBody>
      </p:sp>
      <p:pic>
        <p:nvPicPr>
          <p:cNvPr id="1038" name="Picture 14" descr="http://www.inglesidemachine.com/BD18212_.gif"/>
          <p:cNvPicPr>
            <a:picLocks noChangeAspect="1" noChangeArrowheads="1"/>
          </p:cNvPicPr>
          <p:nvPr/>
        </p:nvPicPr>
        <p:blipFill>
          <a:blip r:embed="rId4">
            <a:clrChange>
              <a:clrFrom>
                <a:srgbClr val="FFFFFF"/>
              </a:clrFrom>
              <a:clrTo>
                <a:srgbClr val="FFFFFF">
                  <a:alpha val="0"/>
                </a:srgbClr>
              </a:clrTo>
            </a:clrChange>
            <a:grayscl/>
          </a:blip>
          <a:srcRect/>
          <a:stretch>
            <a:fillRect/>
          </a:stretch>
        </p:blipFill>
        <p:spPr bwMode="auto">
          <a:xfrm>
            <a:off x="685800" y="4701070"/>
            <a:ext cx="685800" cy="632930"/>
          </a:xfrm>
          <a:prstGeom prst="rect">
            <a:avLst/>
          </a:prstGeom>
          <a:noFill/>
        </p:spPr>
      </p:pic>
      <p:pic>
        <p:nvPicPr>
          <p:cNvPr id="34" name="Picture 2" descr="http://www.medialib.co.uk/media/codeIconSmall.gif"/>
          <p:cNvPicPr>
            <a:picLocks noChangeAspect="1" noChangeArrowheads="1"/>
          </p:cNvPicPr>
          <p:nvPr/>
        </p:nvPicPr>
        <p:blipFill>
          <a:blip r:embed="rId5">
            <a:grayscl/>
          </a:blip>
          <a:srcRect l="21548" t="12571" r="21881" b="9143"/>
          <a:stretch>
            <a:fillRect/>
          </a:stretch>
        </p:blipFill>
        <p:spPr bwMode="auto">
          <a:xfrm>
            <a:off x="1524000" y="4800600"/>
            <a:ext cx="411750" cy="569796"/>
          </a:xfrm>
          <a:prstGeom prst="rect">
            <a:avLst/>
          </a:prstGeom>
          <a:noFill/>
        </p:spPr>
      </p:pic>
      <p:sp>
        <p:nvSpPr>
          <p:cNvPr id="36" name="Rectangle 35"/>
          <p:cNvSpPr/>
          <p:nvPr/>
        </p:nvSpPr>
        <p:spPr bwMode="auto">
          <a:xfrm>
            <a:off x="1574006" y="5019675"/>
            <a:ext cx="314325" cy="290513"/>
          </a:xfrm>
          <a:prstGeom prst="rect">
            <a:avLst/>
          </a:prstGeom>
          <a:solidFill>
            <a:schemeClr val="bg1"/>
          </a:solid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lumMod val="50000"/>
                    <a:lumOff val="50000"/>
                  </a:schemeClr>
                </a:solidFill>
                <a:effectLst/>
                <a:latin typeface="Arial" pitchFamily="27" charset="0"/>
                <a:ea typeface="ヒラギノ角ゴ ProN W3" pitchFamily="27" charset="-128"/>
                <a:cs typeface="ヒラギノ角ゴ ProN W3" pitchFamily="27" charset="-128"/>
                <a:sym typeface="Arial" pitchFamily="27" charset="0"/>
              </a:rPr>
              <a:t>Data</a:t>
            </a:r>
            <a:endParaRPr kumimoji="0" lang="en-US" sz="1000" b="1" i="0" u="none" strike="noStrike" cap="none" normalizeH="0" baseline="0" dirty="0">
              <a:ln>
                <a:noFill/>
              </a:ln>
              <a:solidFill>
                <a:schemeClr val="tx1">
                  <a:lumMod val="50000"/>
                  <a:lumOff val="50000"/>
                </a:schemeClr>
              </a:solidFill>
              <a:effectLst/>
              <a:latin typeface="Arial" pitchFamily="27" charset="0"/>
              <a:ea typeface="ヒラギノ角ゴ ProN W3" pitchFamily="27" charset="-128"/>
              <a:cs typeface="ヒラギノ角ゴ ProN W3" pitchFamily="27" charset="-128"/>
              <a:sym typeface="Arial" pitchFamily="27"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rrowheads="1"/>
          </p:cNvPicPr>
          <p:nvPr/>
        </p:nvPicPr>
        <p:blipFill>
          <a:blip r:embed="rId3"/>
          <a:srcRect/>
          <a:stretch>
            <a:fillRect/>
          </a:stretch>
        </p:blipFill>
        <p:spPr bwMode="auto">
          <a:xfrm>
            <a:off x="7858125" y="5842000"/>
            <a:ext cx="1089025" cy="854075"/>
          </a:xfrm>
          <a:prstGeom prst="rect">
            <a:avLst/>
          </a:prstGeom>
          <a:noFill/>
          <a:ln w="9525">
            <a:noFill/>
            <a:miter lim="800000"/>
            <a:headEnd/>
            <a:tailEnd/>
          </a:ln>
        </p:spPr>
      </p:pic>
      <p:sp>
        <p:nvSpPr>
          <p:cNvPr id="64515" name="Rectangle 2"/>
          <p:cNvSpPr>
            <a:spLocks/>
          </p:cNvSpPr>
          <p:nvPr/>
        </p:nvSpPr>
        <p:spPr bwMode="auto">
          <a:xfrm>
            <a:off x="0" y="6280150"/>
            <a:ext cx="9144000" cy="577850"/>
          </a:xfrm>
          <a:prstGeom prst="rect">
            <a:avLst/>
          </a:prstGeom>
          <a:gradFill rotWithShape="0">
            <a:gsLst>
              <a:gs pos="0">
                <a:srgbClr val="FFFFFF"/>
              </a:gs>
              <a:gs pos="20000">
                <a:srgbClr val="FFFFFF"/>
              </a:gs>
              <a:gs pos="100000">
                <a:srgbClr val="3C90CE"/>
              </a:gs>
            </a:gsLst>
            <a:lin ang="0" scaled="1"/>
          </a:gradFill>
          <a:ln w="9525">
            <a:noFill/>
            <a:miter lim="800000"/>
            <a:headEnd/>
            <a:tailEnd/>
          </a:ln>
        </p:spPr>
        <p:txBody>
          <a:bodyPr lIns="0" tIns="0" rIns="0" bIns="0"/>
          <a:lstStyle/>
          <a:p>
            <a:endParaRPr lang="en-US"/>
          </a:p>
        </p:txBody>
      </p:sp>
      <p:pic>
        <p:nvPicPr>
          <p:cNvPr id="64516" name="Picture 3"/>
          <p:cNvPicPr>
            <a:picLocks noChangeArrowheads="1"/>
          </p:cNvPicPr>
          <p:nvPr/>
        </p:nvPicPr>
        <p:blipFill>
          <a:blip r:embed="rId4"/>
          <a:srcRect/>
          <a:stretch>
            <a:fillRect/>
          </a:stretch>
        </p:blipFill>
        <p:spPr bwMode="auto">
          <a:xfrm>
            <a:off x="7947025" y="5951538"/>
            <a:ext cx="811213" cy="766762"/>
          </a:xfrm>
          <a:prstGeom prst="rect">
            <a:avLst/>
          </a:prstGeom>
          <a:noFill/>
          <a:ln w="9525">
            <a:noFill/>
            <a:miter lim="800000"/>
            <a:headEnd/>
            <a:tailEnd/>
          </a:ln>
        </p:spPr>
      </p:pic>
      <p:pic>
        <p:nvPicPr>
          <p:cNvPr id="64517" name="Picture 4"/>
          <p:cNvPicPr>
            <a:picLocks noChangeArrowheads="1"/>
          </p:cNvPicPr>
          <p:nvPr/>
        </p:nvPicPr>
        <p:blipFill>
          <a:blip r:embed="rId5"/>
          <a:srcRect/>
          <a:stretch>
            <a:fillRect/>
          </a:stretch>
        </p:blipFill>
        <p:spPr bwMode="auto">
          <a:xfrm>
            <a:off x="142875" y="5872163"/>
            <a:ext cx="2000250" cy="903287"/>
          </a:xfrm>
          <a:prstGeom prst="rect">
            <a:avLst/>
          </a:prstGeom>
          <a:noFill/>
          <a:ln w="9525">
            <a:noFill/>
            <a:miter lim="800000"/>
            <a:headEnd/>
            <a:tailEnd/>
          </a:ln>
        </p:spPr>
      </p:pic>
      <p:pic>
        <p:nvPicPr>
          <p:cNvPr id="64518" name="Picture 5"/>
          <p:cNvPicPr>
            <a:picLocks noChangeArrowheads="1"/>
          </p:cNvPicPr>
          <p:nvPr/>
        </p:nvPicPr>
        <p:blipFill>
          <a:blip r:embed="rId6"/>
          <a:srcRect/>
          <a:stretch>
            <a:fillRect/>
          </a:stretch>
        </p:blipFill>
        <p:spPr bwMode="auto">
          <a:xfrm>
            <a:off x="-11113" y="-11113"/>
            <a:ext cx="9166226" cy="6880226"/>
          </a:xfrm>
          <a:prstGeom prst="rect">
            <a:avLst/>
          </a:prstGeom>
          <a:noFill/>
          <a:ln w="9525">
            <a:noFill/>
            <a:round/>
            <a:headEnd/>
            <a:tailEnd/>
          </a:ln>
        </p:spPr>
      </p:pic>
      <p:pic>
        <p:nvPicPr>
          <p:cNvPr id="64519" name="Picture 6"/>
          <p:cNvPicPr>
            <a:picLocks noChangeArrowheads="1"/>
          </p:cNvPicPr>
          <p:nvPr/>
        </p:nvPicPr>
        <p:blipFill>
          <a:blip r:embed="rId7"/>
          <a:srcRect/>
          <a:stretch>
            <a:fillRect/>
          </a:stretch>
        </p:blipFill>
        <p:spPr bwMode="auto">
          <a:xfrm>
            <a:off x="2065338" y="3143250"/>
            <a:ext cx="5137150" cy="10239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457200" y="1143000"/>
            <a:ext cx="6400800" cy="609600"/>
          </a:xfrm>
          <a:prstGeom prst="rect">
            <a:avLst/>
          </a:prstGeom>
          <a:solidFill>
            <a:srgbClr val="0070C0"/>
          </a:solidFill>
          <a:ln w="9525" algn="ctr">
            <a:noFill/>
            <a:round/>
            <a:headEnd/>
            <a:tailEnd/>
          </a:ln>
        </p:spPr>
        <p:txBody>
          <a:bodyPr/>
          <a:lstStyle/>
          <a:p>
            <a:endParaRPr lang="en-US"/>
          </a:p>
        </p:txBody>
      </p:sp>
      <p:sp>
        <p:nvSpPr>
          <p:cNvPr id="6147" name="Rectangle 2"/>
          <p:cNvSpPr>
            <a:spLocks noGrp="1" noChangeArrowheads="1"/>
          </p:cNvSpPr>
          <p:nvPr>
            <p:ph type="title"/>
          </p:nvPr>
        </p:nvSpPr>
        <p:spPr/>
        <p:txBody>
          <a:bodyPr/>
          <a:lstStyle/>
          <a:p>
            <a:r>
              <a:rPr lang="en-US" smtClean="0"/>
              <a:t>Agenda</a:t>
            </a:r>
          </a:p>
        </p:txBody>
      </p:sp>
      <p:sp>
        <p:nvSpPr>
          <p:cNvPr id="6148" name="Rectangle 3"/>
          <p:cNvSpPr>
            <a:spLocks noGrp="1" noChangeArrowheads="1"/>
          </p:cNvSpPr>
          <p:nvPr>
            <p:ph type="body" idx="1"/>
          </p:nvPr>
        </p:nvSpPr>
        <p:spPr>
          <a:xfrm>
            <a:off x="509588" y="1162050"/>
            <a:ext cx="8177212" cy="3867150"/>
          </a:xfrm>
        </p:spPr>
        <p:txBody>
          <a:bodyPr/>
          <a:lstStyle/>
          <a:p>
            <a:pPr>
              <a:lnSpc>
                <a:spcPts val="4000"/>
              </a:lnSpc>
            </a:pPr>
            <a:r>
              <a:rPr lang="en-US" sz="2800" b="1" dirty="0" smtClean="0">
                <a:solidFill>
                  <a:schemeClr val="bg1"/>
                </a:solidFill>
              </a:rPr>
              <a:t>Salesforce.com Cloud Services</a:t>
            </a:r>
          </a:p>
          <a:p>
            <a:pPr>
              <a:lnSpc>
                <a:spcPts val="4000"/>
              </a:lnSpc>
            </a:pPr>
            <a:r>
              <a:rPr lang="en-US" sz="2800" dirty="0" smtClean="0"/>
              <a:t>Site Architecture </a:t>
            </a:r>
          </a:p>
          <a:p>
            <a:pPr>
              <a:lnSpc>
                <a:spcPts val="4000"/>
              </a:lnSpc>
            </a:pPr>
            <a:r>
              <a:rPr lang="en-US" sz="2800" dirty="0" smtClean="0"/>
              <a:t>Self Optimizing Database</a:t>
            </a:r>
          </a:p>
          <a:p>
            <a:pPr>
              <a:lnSpc>
                <a:spcPts val="4000"/>
              </a:lnSpc>
            </a:pPr>
            <a:r>
              <a:rPr lang="en-US" sz="2800" dirty="0" smtClean="0"/>
              <a:t>Automatic Resource Management</a:t>
            </a:r>
          </a:p>
          <a:p>
            <a:pPr>
              <a:lnSpc>
                <a:spcPts val="4000"/>
              </a:lnSpc>
            </a:pPr>
            <a:r>
              <a:rPr lang="en-US" sz="2800" dirty="0" smtClean="0"/>
              <a:t>Automatic Quality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96863" y="0"/>
            <a:ext cx="8229600" cy="1096963"/>
          </a:xfrm>
        </p:spPr>
        <p:txBody>
          <a:bodyPr/>
          <a:lstStyle/>
          <a:p>
            <a:r>
              <a:rPr lang="en-US" smtClean="0"/>
              <a:t>Force.com is the </a:t>
            </a:r>
            <a:r>
              <a:rPr lang="en-US" smtClean="0">
                <a:solidFill>
                  <a:srgbClr val="FF0D0D"/>
                </a:solidFill>
              </a:rPr>
              <a:t>Proven</a:t>
            </a:r>
            <a:r>
              <a:rPr lang="en-US" smtClean="0"/>
              <a:t> PaaS Leader</a:t>
            </a:r>
          </a:p>
        </p:txBody>
      </p:sp>
      <p:pic>
        <p:nvPicPr>
          <p:cNvPr id="44" name="Picture 5"/>
          <p:cNvPicPr>
            <a:picLocks noChangeArrowheads="1"/>
          </p:cNvPicPr>
          <p:nvPr/>
        </p:nvPicPr>
        <p:blipFill>
          <a:blip r:embed="rId2"/>
          <a:srcRect/>
          <a:stretch>
            <a:fillRect/>
          </a:stretch>
        </p:blipFill>
        <p:spPr bwMode="auto">
          <a:xfrm>
            <a:off x="6096000" y="1376363"/>
            <a:ext cx="2667000" cy="3652837"/>
          </a:xfrm>
          <a:prstGeom prst="rect">
            <a:avLst/>
          </a:prstGeom>
          <a:noFill/>
          <a:ln w="9525" cap="flat">
            <a:noFill/>
            <a:round/>
            <a:headEnd/>
            <a:tailEnd/>
          </a:ln>
          <a:effectLst>
            <a:outerShdw blurRad="139700" dist="165099" dir="3120004" algn="ctr" rotWithShape="0">
              <a:schemeClr val="bg2">
                <a:alpha val="34998"/>
              </a:schemeClr>
            </a:outerShdw>
          </a:effectLst>
        </p:spPr>
      </p:pic>
      <p:sp>
        <p:nvSpPr>
          <p:cNvPr id="7172" name="Rectangle 6"/>
          <p:cNvSpPr>
            <a:spLocks/>
          </p:cNvSpPr>
          <p:nvPr/>
        </p:nvSpPr>
        <p:spPr bwMode="auto">
          <a:xfrm>
            <a:off x="6234113" y="1228725"/>
            <a:ext cx="2295525" cy="292100"/>
          </a:xfrm>
          <a:prstGeom prst="rect">
            <a:avLst/>
          </a:prstGeom>
          <a:solidFill>
            <a:srgbClr val="FFFFFF"/>
          </a:solidFill>
          <a:ln w="9525">
            <a:noFill/>
            <a:miter lim="800000"/>
            <a:headEnd/>
            <a:tailEnd/>
          </a:ln>
        </p:spPr>
        <p:txBody>
          <a:bodyPr lIns="0" tIns="0" rIns="72242" bIns="0"/>
          <a:lstStyle/>
          <a:p>
            <a:pPr marL="25400"/>
            <a:r>
              <a:rPr lang="en-US" sz="1800" b="1">
                <a:solidFill>
                  <a:srgbClr val="129BD4"/>
                </a:solidFill>
                <a:ea typeface="Arial MT Bd"/>
                <a:cs typeface="Arial MT Bd"/>
                <a:sym typeface="Arial MT Bd"/>
              </a:rPr>
              <a:t>Proven Service</a:t>
            </a:r>
          </a:p>
        </p:txBody>
      </p:sp>
      <p:pic>
        <p:nvPicPr>
          <p:cNvPr id="46" name="Picture 15"/>
          <p:cNvPicPr>
            <a:picLocks noChangeArrowheads="1"/>
          </p:cNvPicPr>
          <p:nvPr/>
        </p:nvPicPr>
        <p:blipFill>
          <a:blip r:embed="rId3"/>
          <a:srcRect/>
          <a:stretch>
            <a:fillRect/>
          </a:stretch>
        </p:blipFill>
        <p:spPr bwMode="auto">
          <a:xfrm>
            <a:off x="304800" y="1371600"/>
            <a:ext cx="2673350" cy="3652838"/>
          </a:xfrm>
          <a:prstGeom prst="rect">
            <a:avLst/>
          </a:prstGeom>
          <a:noFill/>
          <a:ln w="9525" cap="flat">
            <a:noFill/>
            <a:round/>
            <a:headEnd/>
            <a:tailEnd/>
          </a:ln>
          <a:effectLst>
            <a:outerShdw blurRad="139700" dist="165099" dir="3120004" algn="ctr" rotWithShape="0">
              <a:schemeClr val="bg2">
                <a:alpha val="34998"/>
              </a:schemeClr>
            </a:outerShdw>
          </a:effectLst>
        </p:spPr>
      </p:pic>
      <p:sp>
        <p:nvSpPr>
          <p:cNvPr id="7174" name="Rectangle 16"/>
          <p:cNvSpPr>
            <a:spLocks/>
          </p:cNvSpPr>
          <p:nvPr/>
        </p:nvSpPr>
        <p:spPr bwMode="auto">
          <a:xfrm>
            <a:off x="484188" y="1228725"/>
            <a:ext cx="1979612" cy="257175"/>
          </a:xfrm>
          <a:prstGeom prst="rect">
            <a:avLst/>
          </a:prstGeom>
          <a:solidFill>
            <a:srgbClr val="FFFFFF"/>
          </a:solidFill>
          <a:ln w="9525">
            <a:noFill/>
            <a:miter lim="800000"/>
            <a:headEnd/>
            <a:tailEnd/>
          </a:ln>
        </p:spPr>
        <p:txBody>
          <a:bodyPr lIns="0" tIns="0" rIns="72242" bIns="0"/>
          <a:lstStyle/>
          <a:p>
            <a:pPr marL="25400"/>
            <a:r>
              <a:rPr lang="en-US" sz="1800" b="1">
                <a:solidFill>
                  <a:srgbClr val="129BD4"/>
                </a:solidFill>
                <a:ea typeface="Arial MT Bd"/>
                <a:cs typeface="Arial MT Bd"/>
                <a:sym typeface="Arial MT Bd"/>
              </a:rPr>
              <a:t>Proven Success</a:t>
            </a:r>
          </a:p>
        </p:txBody>
      </p:sp>
      <p:sp>
        <p:nvSpPr>
          <p:cNvPr id="7175" name="Rectangle 11"/>
          <p:cNvSpPr>
            <a:spLocks/>
          </p:cNvSpPr>
          <p:nvPr/>
        </p:nvSpPr>
        <p:spPr bwMode="auto">
          <a:xfrm>
            <a:off x="304800" y="1668463"/>
            <a:ext cx="2592388" cy="596900"/>
          </a:xfrm>
          <a:prstGeom prst="rect">
            <a:avLst/>
          </a:prstGeom>
          <a:noFill/>
          <a:ln w="12700">
            <a:noFill/>
            <a:miter lim="800000"/>
            <a:headEnd/>
            <a:tailEnd/>
          </a:ln>
        </p:spPr>
        <p:txBody>
          <a:bodyPr lIns="38094" tIns="38094" rIns="38094" bIns="38094"/>
          <a:lstStyle/>
          <a:p>
            <a:pPr algn="ctr">
              <a:spcAft>
                <a:spcPts val="600"/>
              </a:spcAft>
            </a:pPr>
            <a:r>
              <a:rPr lang="en-US" sz="1600" b="1">
                <a:solidFill>
                  <a:srgbClr val="404040"/>
                </a:solidFill>
                <a:cs typeface="Arial" pitchFamily="34" charset="0"/>
              </a:rPr>
              <a:t>185,000+ </a:t>
            </a:r>
            <a:r>
              <a:rPr lang="en-US" sz="1600">
                <a:solidFill>
                  <a:srgbClr val="404040"/>
                </a:solidFill>
                <a:cs typeface="Arial" pitchFamily="34" charset="0"/>
              </a:rPr>
              <a:t>Custom Apps</a:t>
            </a:r>
          </a:p>
        </p:txBody>
      </p:sp>
      <p:sp>
        <p:nvSpPr>
          <p:cNvPr id="7176" name="Rectangle 11"/>
          <p:cNvSpPr>
            <a:spLocks/>
          </p:cNvSpPr>
          <p:nvPr/>
        </p:nvSpPr>
        <p:spPr bwMode="auto">
          <a:xfrm>
            <a:off x="6121400" y="3108325"/>
            <a:ext cx="2590800" cy="1455738"/>
          </a:xfrm>
          <a:prstGeom prst="rect">
            <a:avLst/>
          </a:prstGeom>
          <a:noFill/>
          <a:ln w="12700">
            <a:noFill/>
            <a:miter lim="800000"/>
            <a:headEnd/>
            <a:tailEnd/>
          </a:ln>
        </p:spPr>
        <p:txBody>
          <a:bodyPr lIns="38098" tIns="38098" rIns="38098" bIns="38098"/>
          <a:lstStyle/>
          <a:p>
            <a:pPr algn="ctr">
              <a:spcAft>
                <a:spcPts val="1200"/>
              </a:spcAft>
            </a:pPr>
            <a:r>
              <a:rPr lang="en-US" sz="1600">
                <a:solidFill>
                  <a:srgbClr val="404040"/>
                </a:solidFill>
                <a:cs typeface="Arial" pitchFamily="34" charset="0"/>
              </a:rPr>
              <a:t>11 year track record</a:t>
            </a:r>
          </a:p>
          <a:p>
            <a:pPr algn="ctr">
              <a:spcAft>
                <a:spcPts val="1200"/>
              </a:spcAft>
            </a:pPr>
            <a:r>
              <a:rPr lang="en-US" sz="1600">
                <a:solidFill>
                  <a:srgbClr val="404040"/>
                </a:solidFill>
                <a:cs typeface="Arial" pitchFamily="34" charset="0"/>
              </a:rPr>
              <a:t>ISO 27001 and SysTrust</a:t>
            </a:r>
          </a:p>
          <a:p>
            <a:pPr algn="ctr">
              <a:spcAft>
                <a:spcPts val="1200"/>
              </a:spcAft>
            </a:pPr>
            <a:r>
              <a:rPr lang="en-US" sz="1600">
                <a:solidFill>
                  <a:srgbClr val="404040"/>
                </a:solidFill>
                <a:cs typeface="Arial" pitchFamily="34" charset="0"/>
              </a:rPr>
              <a:t>SAS 70 Type II</a:t>
            </a:r>
          </a:p>
          <a:p>
            <a:pPr algn="ctr">
              <a:spcAft>
                <a:spcPts val="1200"/>
              </a:spcAft>
            </a:pPr>
            <a:r>
              <a:rPr lang="en-US" sz="1600">
                <a:solidFill>
                  <a:srgbClr val="404040"/>
                </a:solidFill>
                <a:cs typeface="Arial" pitchFamily="34" charset="0"/>
              </a:rPr>
              <a:t>Automatic Backup and Disaster recovery</a:t>
            </a:r>
          </a:p>
        </p:txBody>
      </p:sp>
      <p:pic>
        <p:nvPicPr>
          <p:cNvPr id="7177" name="Picture 23"/>
          <p:cNvPicPr>
            <a:picLocks noChangeAspect="1"/>
          </p:cNvPicPr>
          <p:nvPr/>
        </p:nvPicPr>
        <p:blipFill>
          <a:blip r:embed="rId4"/>
          <a:srcRect/>
          <a:stretch>
            <a:fillRect/>
          </a:stretch>
        </p:blipFill>
        <p:spPr bwMode="auto">
          <a:xfrm>
            <a:off x="6637338" y="1671638"/>
            <a:ext cx="1276350" cy="1365250"/>
          </a:xfrm>
          <a:prstGeom prst="rect">
            <a:avLst/>
          </a:prstGeom>
          <a:noFill/>
          <a:ln w="9525">
            <a:noFill/>
            <a:miter lim="800000"/>
            <a:headEnd/>
            <a:tailEnd/>
          </a:ln>
        </p:spPr>
      </p:pic>
      <p:pic>
        <p:nvPicPr>
          <p:cNvPr id="73" name="Picture 5"/>
          <p:cNvPicPr>
            <a:picLocks noChangeArrowheads="1"/>
          </p:cNvPicPr>
          <p:nvPr/>
        </p:nvPicPr>
        <p:blipFill>
          <a:blip r:embed="rId2"/>
          <a:srcRect/>
          <a:stretch>
            <a:fillRect/>
          </a:stretch>
        </p:blipFill>
        <p:spPr bwMode="auto">
          <a:xfrm>
            <a:off x="3200400" y="1366838"/>
            <a:ext cx="2667000" cy="3652837"/>
          </a:xfrm>
          <a:prstGeom prst="rect">
            <a:avLst/>
          </a:prstGeom>
          <a:noFill/>
          <a:ln w="9525" cap="flat">
            <a:noFill/>
            <a:round/>
            <a:headEnd/>
            <a:tailEnd/>
          </a:ln>
          <a:effectLst>
            <a:outerShdw blurRad="139700" dist="165099" dir="3120004" algn="ctr" rotWithShape="0">
              <a:schemeClr val="bg2">
                <a:alpha val="34998"/>
              </a:schemeClr>
            </a:outerShdw>
          </a:effectLst>
        </p:spPr>
      </p:pic>
      <p:sp>
        <p:nvSpPr>
          <p:cNvPr id="7179" name="Rectangle 6"/>
          <p:cNvSpPr>
            <a:spLocks/>
          </p:cNvSpPr>
          <p:nvPr/>
        </p:nvSpPr>
        <p:spPr bwMode="auto">
          <a:xfrm>
            <a:off x="3352800" y="1219200"/>
            <a:ext cx="2057400" cy="292100"/>
          </a:xfrm>
          <a:prstGeom prst="rect">
            <a:avLst/>
          </a:prstGeom>
          <a:solidFill>
            <a:srgbClr val="FFFFFF"/>
          </a:solidFill>
          <a:ln w="9525">
            <a:noFill/>
            <a:miter lim="800000"/>
            <a:headEnd/>
            <a:tailEnd/>
          </a:ln>
        </p:spPr>
        <p:txBody>
          <a:bodyPr lIns="0" tIns="0" rIns="72242" bIns="0"/>
          <a:lstStyle/>
          <a:p>
            <a:pPr marL="25400"/>
            <a:r>
              <a:rPr lang="en-US" sz="1800" b="1">
                <a:solidFill>
                  <a:srgbClr val="129BD4"/>
                </a:solidFill>
                <a:ea typeface="Arial MT Bd"/>
                <a:cs typeface="Arial MT Bd"/>
                <a:sym typeface="Arial MT Bd"/>
              </a:rPr>
              <a:t>Proven Adoption</a:t>
            </a:r>
          </a:p>
        </p:txBody>
      </p:sp>
      <p:pic>
        <p:nvPicPr>
          <p:cNvPr id="7180" name="Picture 24" descr="image.pn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511175" y="2816225"/>
            <a:ext cx="917575" cy="307975"/>
          </a:xfrm>
          <a:prstGeom prst="rect">
            <a:avLst/>
          </a:prstGeom>
          <a:noFill/>
          <a:ln w="9525">
            <a:noFill/>
            <a:miter lim="800000"/>
            <a:headEnd/>
            <a:tailEnd/>
          </a:ln>
        </p:spPr>
      </p:pic>
      <p:pic>
        <p:nvPicPr>
          <p:cNvPr id="7181" name="Picture 78" descr="Avon Corp Logo_2c.eps"/>
          <p:cNvPicPr>
            <a:picLocks noChangeAspect="1"/>
          </p:cNvPicPr>
          <p:nvPr/>
        </p:nvPicPr>
        <p:blipFill>
          <a:blip r:embed="rId6"/>
          <a:srcRect/>
          <a:stretch>
            <a:fillRect/>
          </a:stretch>
        </p:blipFill>
        <p:spPr bwMode="auto">
          <a:xfrm>
            <a:off x="1219200" y="3409950"/>
            <a:ext cx="663575" cy="217488"/>
          </a:xfrm>
          <a:prstGeom prst="rect">
            <a:avLst/>
          </a:prstGeom>
          <a:noFill/>
          <a:ln w="9525">
            <a:noFill/>
            <a:miter lim="800000"/>
            <a:headEnd/>
            <a:tailEnd/>
          </a:ln>
        </p:spPr>
      </p:pic>
      <p:pic>
        <p:nvPicPr>
          <p:cNvPr id="7182" name="Picture 17" descr="fujitsu_meatball2.png"/>
          <p:cNvPicPr>
            <a:picLocks noChangeAspect="1"/>
          </p:cNvPicPr>
          <p:nvPr/>
        </p:nvPicPr>
        <p:blipFill>
          <a:blip r:embed="rId7"/>
          <a:srcRect/>
          <a:stretch>
            <a:fillRect/>
          </a:stretch>
        </p:blipFill>
        <p:spPr bwMode="auto">
          <a:xfrm>
            <a:off x="533400" y="3249613"/>
            <a:ext cx="635000" cy="331787"/>
          </a:xfrm>
          <a:prstGeom prst="rect">
            <a:avLst/>
          </a:prstGeom>
          <a:noFill/>
          <a:ln w="9525">
            <a:noFill/>
            <a:miter lim="800000"/>
            <a:headEnd/>
            <a:tailEnd/>
          </a:ln>
        </p:spPr>
      </p:pic>
      <p:pic>
        <p:nvPicPr>
          <p:cNvPr id="7183" name="Picture 52"/>
          <p:cNvPicPr>
            <a:picLocks noChangeAspect="1" noChangeArrowheads="1"/>
          </p:cNvPicPr>
          <p:nvPr/>
        </p:nvPicPr>
        <p:blipFill>
          <a:blip r:embed="rId8"/>
          <a:srcRect/>
          <a:stretch>
            <a:fillRect/>
          </a:stretch>
        </p:blipFill>
        <p:spPr bwMode="auto">
          <a:xfrm>
            <a:off x="2111375" y="2797175"/>
            <a:ext cx="506413" cy="307975"/>
          </a:xfrm>
          <a:prstGeom prst="rect">
            <a:avLst/>
          </a:prstGeom>
          <a:noFill/>
          <a:ln w="9525">
            <a:noFill/>
            <a:miter lim="800000"/>
            <a:headEnd/>
            <a:tailEnd/>
          </a:ln>
        </p:spPr>
      </p:pic>
      <p:pic>
        <p:nvPicPr>
          <p:cNvPr id="7184" name="Picture 33" descr="HD logo.eps"/>
          <p:cNvPicPr>
            <a:picLocks noChangeAspect="1"/>
          </p:cNvPicPr>
          <p:nvPr/>
        </p:nvPicPr>
        <p:blipFill>
          <a:blip r:embed="rId9"/>
          <a:srcRect/>
          <a:stretch>
            <a:fillRect/>
          </a:stretch>
        </p:blipFill>
        <p:spPr bwMode="auto">
          <a:xfrm>
            <a:off x="1981200" y="3333750"/>
            <a:ext cx="735013" cy="344488"/>
          </a:xfrm>
          <a:prstGeom prst="rect">
            <a:avLst/>
          </a:prstGeom>
          <a:noFill/>
          <a:ln w="9525">
            <a:noFill/>
            <a:miter lim="800000"/>
            <a:headEnd/>
            <a:tailEnd/>
          </a:ln>
        </p:spPr>
      </p:pic>
      <p:pic>
        <p:nvPicPr>
          <p:cNvPr id="7185" name="Picture 3"/>
          <p:cNvPicPr>
            <a:picLocks noChangeArrowheads="1"/>
          </p:cNvPicPr>
          <p:nvPr/>
        </p:nvPicPr>
        <p:blipFill>
          <a:blip r:embed="rId10"/>
          <a:srcRect/>
          <a:stretch>
            <a:fillRect/>
          </a:stretch>
        </p:blipFill>
        <p:spPr bwMode="auto">
          <a:xfrm>
            <a:off x="1828800" y="3943350"/>
            <a:ext cx="838200" cy="228600"/>
          </a:xfrm>
          <a:prstGeom prst="rect">
            <a:avLst/>
          </a:prstGeom>
          <a:noFill/>
          <a:ln w="9525">
            <a:noFill/>
            <a:miter lim="800000"/>
            <a:headEnd/>
            <a:tailEnd/>
          </a:ln>
        </p:spPr>
      </p:pic>
      <p:pic>
        <p:nvPicPr>
          <p:cNvPr id="7186" name="Picture 6"/>
          <p:cNvPicPr>
            <a:picLocks noChangeAspect="1" noChangeArrowheads="1"/>
          </p:cNvPicPr>
          <p:nvPr/>
        </p:nvPicPr>
        <p:blipFill>
          <a:blip r:embed="rId11"/>
          <a:srcRect/>
          <a:stretch>
            <a:fillRect/>
          </a:stretch>
        </p:blipFill>
        <p:spPr bwMode="auto">
          <a:xfrm>
            <a:off x="1501775" y="2732088"/>
            <a:ext cx="420688" cy="449262"/>
          </a:xfrm>
          <a:prstGeom prst="rect">
            <a:avLst/>
          </a:prstGeom>
          <a:noFill/>
          <a:ln w="9525">
            <a:noFill/>
            <a:miter lim="800000"/>
            <a:headEnd/>
            <a:tailEnd/>
          </a:ln>
        </p:spPr>
      </p:pic>
      <p:pic>
        <p:nvPicPr>
          <p:cNvPr id="7187" name="Picture 11"/>
          <p:cNvPicPr>
            <a:picLocks noChangeArrowheads="1"/>
          </p:cNvPicPr>
          <p:nvPr/>
        </p:nvPicPr>
        <p:blipFill>
          <a:blip r:embed="rId12"/>
          <a:srcRect/>
          <a:stretch>
            <a:fillRect/>
          </a:stretch>
        </p:blipFill>
        <p:spPr bwMode="auto">
          <a:xfrm>
            <a:off x="1447800" y="2209800"/>
            <a:ext cx="555625" cy="261938"/>
          </a:xfrm>
          <a:prstGeom prst="rect">
            <a:avLst/>
          </a:prstGeom>
          <a:noFill/>
          <a:ln w="12700">
            <a:noFill/>
            <a:miter lim="800000"/>
            <a:headEnd/>
            <a:tailEnd/>
          </a:ln>
        </p:spPr>
      </p:pic>
      <p:pic>
        <p:nvPicPr>
          <p:cNvPr id="7188" name="Picture 22"/>
          <p:cNvPicPr>
            <a:picLocks noChangeAspect="1"/>
          </p:cNvPicPr>
          <p:nvPr/>
        </p:nvPicPr>
        <p:blipFill>
          <a:blip r:embed="rId13"/>
          <a:srcRect/>
          <a:stretch>
            <a:fillRect/>
          </a:stretch>
        </p:blipFill>
        <p:spPr bwMode="auto">
          <a:xfrm>
            <a:off x="609600" y="4335463"/>
            <a:ext cx="820738" cy="201612"/>
          </a:xfrm>
          <a:prstGeom prst="rect">
            <a:avLst/>
          </a:prstGeom>
          <a:noFill/>
          <a:ln w="9525">
            <a:noFill/>
            <a:miter lim="800000"/>
            <a:headEnd/>
            <a:tailEnd/>
          </a:ln>
        </p:spPr>
      </p:pic>
      <p:pic>
        <p:nvPicPr>
          <p:cNvPr id="7189" name="Picture 44"/>
          <p:cNvPicPr>
            <a:picLocks noChangeAspect="1"/>
          </p:cNvPicPr>
          <p:nvPr/>
        </p:nvPicPr>
        <p:blipFill>
          <a:blip r:embed="rId14"/>
          <a:srcRect/>
          <a:stretch>
            <a:fillRect/>
          </a:stretch>
        </p:blipFill>
        <p:spPr bwMode="auto">
          <a:xfrm>
            <a:off x="2057400" y="4259263"/>
            <a:ext cx="668338" cy="284162"/>
          </a:xfrm>
          <a:prstGeom prst="rect">
            <a:avLst/>
          </a:prstGeom>
          <a:noFill/>
          <a:ln w="9525">
            <a:noFill/>
            <a:miter lim="800000"/>
            <a:headEnd/>
            <a:tailEnd/>
          </a:ln>
        </p:spPr>
      </p:pic>
      <p:sp>
        <p:nvSpPr>
          <p:cNvPr id="7190" name="Rectangle 11"/>
          <p:cNvSpPr>
            <a:spLocks/>
          </p:cNvSpPr>
          <p:nvPr/>
        </p:nvSpPr>
        <p:spPr bwMode="auto">
          <a:xfrm>
            <a:off x="3211513" y="3116263"/>
            <a:ext cx="2590800" cy="1455737"/>
          </a:xfrm>
          <a:prstGeom prst="rect">
            <a:avLst/>
          </a:prstGeom>
          <a:noFill/>
          <a:ln w="12700">
            <a:noFill/>
            <a:miter lim="800000"/>
            <a:headEnd/>
            <a:tailEnd/>
          </a:ln>
        </p:spPr>
        <p:txBody>
          <a:bodyPr lIns="38098" tIns="38098" rIns="38098" bIns="38098"/>
          <a:lstStyle/>
          <a:p>
            <a:pPr algn="ctr">
              <a:spcAft>
                <a:spcPts val="1200"/>
              </a:spcAft>
            </a:pPr>
            <a:r>
              <a:rPr lang="en-US" sz="1600">
                <a:solidFill>
                  <a:srgbClr val="404040"/>
                </a:solidFill>
                <a:cs typeface="Arial" pitchFamily="34" charset="0"/>
              </a:rPr>
              <a:t>450+ M transactions / day</a:t>
            </a:r>
          </a:p>
          <a:p>
            <a:pPr algn="ctr">
              <a:spcAft>
                <a:spcPts val="1200"/>
              </a:spcAft>
            </a:pPr>
            <a:r>
              <a:rPr lang="en-US" sz="1600">
                <a:solidFill>
                  <a:srgbClr val="404040"/>
                </a:solidFill>
                <a:cs typeface="Arial" pitchFamily="34" charset="0"/>
              </a:rPr>
              <a:t>~1 million database tables</a:t>
            </a:r>
          </a:p>
          <a:p>
            <a:pPr algn="ctr">
              <a:spcAft>
                <a:spcPts val="1200"/>
              </a:spcAft>
            </a:pPr>
            <a:r>
              <a:rPr lang="en-US" sz="1600">
                <a:solidFill>
                  <a:srgbClr val="404040"/>
                </a:solidFill>
                <a:cs typeface="Arial" pitchFamily="34" charset="0"/>
              </a:rPr>
              <a:t>20+ billion rows of data managed</a:t>
            </a:r>
          </a:p>
        </p:txBody>
      </p:sp>
      <p:pic>
        <p:nvPicPr>
          <p:cNvPr id="7191" name="Picture 101"/>
          <p:cNvPicPr>
            <a:picLocks noChangeAspect="1"/>
          </p:cNvPicPr>
          <p:nvPr/>
        </p:nvPicPr>
        <p:blipFill>
          <a:blip r:embed="rId15"/>
          <a:srcRect l="9023" r="53383" b="18842"/>
          <a:stretch>
            <a:fillRect/>
          </a:stretch>
        </p:blipFill>
        <p:spPr bwMode="auto">
          <a:xfrm>
            <a:off x="3581400" y="1755775"/>
            <a:ext cx="1905000" cy="1295400"/>
          </a:xfrm>
          <a:prstGeom prst="rect">
            <a:avLst/>
          </a:prstGeom>
          <a:noFill/>
          <a:ln w="9525">
            <a:noFill/>
            <a:miter lim="800000"/>
            <a:headEnd/>
            <a:tailEnd/>
          </a:ln>
        </p:spPr>
      </p:pic>
      <p:sp>
        <p:nvSpPr>
          <p:cNvPr id="32" name="TextBox 31"/>
          <p:cNvSpPr txBox="1"/>
          <p:nvPr/>
        </p:nvSpPr>
        <p:spPr>
          <a:xfrm>
            <a:off x="1066800" y="5527675"/>
            <a:ext cx="6781800" cy="708025"/>
          </a:xfrm>
          <a:prstGeom prst="rect">
            <a:avLst/>
          </a:prstGeom>
          <a:noFill/>
        </p:spPr>
        <p:txBody>
          <a:bodyPr>
            <a:spAutoFit/>
          </a:bodyPr>
          <a:lstStyle/>
          <a:p>
            <a:pPr algn="ctr">
              <a:defRPr/>
            </a:pPr>
            <a:r>
              <a:rPr lang="en-US" sz="2000" dirty="0">
                <a:solidFill>
                  <a:schemeClr val="bg1">
                    <a:lumMod val="65000"/>
                  </a:schemeClr>
                </a:solidFill>
              </a:rPr>
              <a:t>“Salesforce.com emerges as </a:t>
            </a:r>
            <a:r>
              <a:rPr lang="en-US" sz="2000" dirty="0">
                <a:solidFill>
                  <a:srgbClr val="03AEF5"/>
                </a:solidFill>
              </a:rPr>
              <a:t>the PaaS leader </a:t>
            </a:r>
            <a:r>
              <a:rPr lang="en-US" sz="2000" dirty="0">
                <a:solidFill>
                  <a:schemeClr val="bg1">
                    <a:lumMod val="65000"/>
                  </a:schemeClr>
                </a:solidFill>
              </a:rPr>
              <a:t>for professional developer tools.” </a:t>
            </a:r>
          </a:p>
        </p:txBody>
      </p:sp>
      <p:pic>
        <p:nvPicPr>
          <p:cNvPr id="7193" name="Picture 32"/>
          <p:cNvPicPr>
            <a:picLocks noChangeAspect="1"/>
          </p:cNvPicPr>
          <p:nvPr/>
        </p:nvPicPr>
        <p:blipFill>
          <a:blip r:embed="rId16"/>
          <a:srcRect/>
          <a:stretch>
            <a:fillRect/>
          </a:stretch>
        </p:blipFill>
        <p:spPr bwMode="auto">
          <a:xfrm>
            <a:off x="6267450" y="6148388"/>
            <a:ext cx="1022350" cy="481012"/>
          </a:xfrm>
          <a:prstGeom prst="rect">
            <a:avLst/>
          </a:prstGeom>
          <a:noFill/>
          <a:ln w="9525">
            <a:noFill/>
            <a:miter lim="800000"/>
            <a:headEnd/>
            <a:tailEnd/>
          </a:ln>
        </p:spPr>
      </p:pic>
      <p:pic>
        <p:nvPicPr>
          <p:cNvPr id="7194" name="Picture 28"/>
          <p:cNvPicPr>
            <a:picLocks noChangeAspect="1"/>
          </p:cNvPicPr>
          <p:nvPr/>
        </p:nvPicPr>
        <p:blipFill>
          <a:blip r:embed="rId17"/>
          <a:srcRect/>
          <a:stretch>
            <a:fillRect/>
          </a:stretch>
        </p:blipFill>
        <p:spPr bwMode="auto">
          <a:xfrm>
            <a:off x="1828800" y="2057400"/>
            <a:ext cx="1149350" cy="609600"/>
          </a:xfrm>
          <a:prstGeom prst="rect">
            <a:avLst/>
          </a:prstGeom>
          <a:noFill/>
          <a:ln w="9525">
            <a:noFill/>
            <a:miter lim="800000"/>
            <a:headEnd/>
            <a:tailEnd/>
          </a:ln>
        </p:spPr>
      </p:pic>
      <p:pic>
        <p:nvPicPr>
          <p:cNvPr id="7195" name="Picture 29"/>
          <p:cNvPicPr>
            <a:picLocks noChangeAspect="1"/>
          </p:cNvPicPr>
          <p:nvPr/>
        </p:nvPicPr>
        <p:blipFill>
          <a:blip r:embed="rId18"/>
          <a:srcRect/>
          <a:stretch>
            <a:fillRect/>
          </a:stretch>
        </p:blipFill>
        <p:spPr bwMode="auto">
          <a:xfrm>
            <a:off x="381000" y="3657600"/>
            <a:ext cx="1125538" cy="596900"/>
          </a:xfrm>
          <a:prstGeom prst="rect">
            <a:avLst/>
          </a:prstGeom>
          <a:noFill/>
          <a:ln w="9525">
            <a:noFill/>
            <a:miter lim="800000"/>
            <a:headEnd/>
            <a:tailEnd/>
          </a:ln>
        </p:spPr>
      </p:pic>
      <p:pic>
        <p:nvPicPr>
          <p:cNvPr id="7196" name="Picture 30"/>
          <p:cNvPicPr>
            <a:picLocks noChangeAspect="1"/>
          </p:cNvPicPr>
          <p:nvPr/>
        </p:nvPicPr>
        <p:blipFill>
          <a:blip r:embed="rId19"/>
          <a:srcRect/>
          <a:stretch>
            <a:fillRect/>
          </a:stretch>
        </p:blipFill>
        <p:spPr bwMode="auto">
          <a:xfrm>
            <a:off x="615950" y="2209800"/>
            <a:ext cx="679450" cy="257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15875"/>
            <a:ext cx="9153525" cy="695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87325" y="6100763"/>
            <a:ext cx="966788" cy="75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4099" name="AutoShape 3"/>
          <p:cNvSpPr>
            <a:spLocks/>
          </p:cNvSpPr>
          <p:nvPr/>
        </p:nvSpPr>
        <p:spPr bwMode="auto">
          <a:xfrm>
            <a:off x="3736975" y="1757363"/>
            <a:ext cx="4983163" cy="3359150"/>
          </a:xfrm>
          <a:prstGeom prst="roundRect">
            <a:avLst>
              <a:gd name="adj" fmla="val 6102"/>
            </a:avLst>
          </a:prstGeom>
          <a:solidFill>
            <a:schemeClr val="accent1"/>
          </a:solidFill>
          <a:ln w="38100" cap="flat">
            <a:solidFill>
              <a:srgbClr val="008CC5"/>
            </a:solidFill>
            <a:prstDash val="solid"/>
            <a:round/>
            <a:headEnd type="none" w="med" len="med"/>
            <a:tailEnd type="none" w="med" len="med"/>
          </a:ln>
          <a:effectLst>
            <a:outerShdw blurRad="152400" dist="114299" dir="2999997" algn="ctr" rotWithShape="0">
              <a:srgbClr val="595959">
                <a:alpha val="64998"/>
              </a:srgbClr>
            </a:outerShdw>
          </a:effectLst>
        </p:spPr>
        <p:txBody>
          <a:bodyPr lIns="0" tIns="0" rIns="0" bIns="0"/>
          <a:lstStyle/>
          <a:p>
            <a:pPr algn="ctr">
              <a:defRPr/>
            </a:pPr>
            <a:endParaRPr lang="en-US" sz="4200">
              <a:latin typeface="Gill Sans" charset="0"/>
              <a:sym typeface="Gill Sans" charset="0"/>
            </a:endParaRPr>
          </a:p>
        </p:txBody>
      </p:sp>
      <p:sp>
        <p:nvSpPr>
          <p:cNvPr id="5124" name="Rectangle 4"/>
          <p:cNvSpPr>
            <a:spLocks/>
          </p:cNvSpPr>
          <p:nvPr/>
        </p:nvSpPr>
        <p:spPr bwMode="auto">
          <a:xfrm>
            <a:off x="3757613" y="2638425"/>
            <a:ext cx="1270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0" tIns="0" rIns="0" bIns="0"/>
          <a:lstStyle/>
          <a:p>
            <a:pPr marL="33338" algn="ctr"/>
            <a:r>
              <a:rPr lang="en-US" smtClean="0">
                <a:solidFill>
                  <a:srgbClr val="7F7F7F"/>
                </a:solidFill>
                <a:latin typeface="Arial" charset="0"/>
                <a:ea typeface="ＭＳ Ｐゴシック" charset="0"/>
                <a:sym typeface="Arial" charset="0"/>
              </a:rPr>
              <a:t>Fastest path to departmental apps</a:t>
            </a:r>
          </a:p>
        </p:txBody>
      </p:sp>
      <p:pic>
        <p:nvPicPr>
          <p:cNvPr id="5125" name="Picture 5"/>
          <p:cNvPicPr>
            <a:picLocks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3975100" y="3422650"/>
            <a:ext cx="720725"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5126" name="Rectangle 6"/>
          <p:cNvSpPr>
            <a:spLocks/>
          </p:cNvSpPr>
          <p:nvPr/>
        </p:nvSpPr>
        <p:spPr bwMode="auto">
          <a:xfrm>
            <a:off x="4965700" y="2638425"/>
            <a:ext cx="1270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0" tIns="0" rIns="0" bIns="0"/>
          <a:lstStyle/>
          <a:p>
            <a:pPr marL="33338" algn="ctr"/>
            <a:r>
              <a:rPr lang="en-US" smtClean="0">
                <a:solidFill>
                  <a:srgbClr val="7F7F7F"/>
                </a:solidFill>
                <a:latin typeface="Arial" charset="0"/>
                <a:ea typeface="ＭＳ Ｐゴシック" charset="0"/>
                <a:sym typeface="Arial" charset="0"/>
              </a:rPr>
              <a:t>Fastest path to </a:t>
            </a:r>
            <a:endParaRPr lang="en-US" smtClean="0">
              <a:latin typeface="Arial" charset="0"/>
              <a:ea typeface="ＭＳ Ｐゴシック" charset="0"/>
              <a:sym typeface="Arial" charset="0"/>
            </a:endParaRPr>
          </a:p>
          <a:p>
            <a:pPr marL="33338" algn="ctr"/>
            <a:r>
              <a:rPr lang="en-US" smtClean="0">
                <a:solidFill>
                  <a:srgbClr val="7F7F7F"/>
                </a:solidFill>
                <a:latin typeface="Arial" charset="0"/>
                <a:ea typeface="ＭＳ Ｐゴシック" charset="0"/>
                <a:sym typeface="Arial" charset="0"/>
              </a:rPr>
              <a:t>marketing websites</a:t>
            </a:r>
          </a:p>
        </p:txBody>
      </p:sp>
      <p:pic>
        <p:nvPicPr>
          <p:cNvPr id="5127" name="Picture 7"/>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5102225" y="3687763"/>
            <a:ext cx="708025" cy="795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5792788" y="4029075"/>
            <a:ext cx="358775" cy="48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5129" name="Rectangle 9"/>
          <p:cNvSpPr>
            <a:spLocks/>
          </p:cNvSpPr>
          <p:nvPr/>
        </p:nvSpPr>
        <p:spPr bwMode="auto">
          <a:xfrm rot="5400000">
            <a:off x="5814219" y="4177506"/>
            <a:ext cx="327025" cy="201613"/>
          </a:xfrm>
          <a:prstGeom prst="rect">
            <a:avLst/>
          </a:prstGeom>
          <a:solidFill>
            <a:schemeClr val="accent1"/>
          </a:solidFill>
          <a:ln w="9525">
            <a:solidFill>
              <a:schemeClr val="tx1"/>
            </a:solidFill>
            <a:round/>
            <a:headEnd/>
            <a:tailEnd/>
          </a:ln>
        </p:spPr>
        <p:txBody>
          <a:bodyPr lIns="0" tIns="0" rIns="0" bIns="0"/>
          <a:lstStyle/>
          <a:p>
            <a:pPr algn="ctr"/>
            <a:endParaRPr lang="en-US" sz="4200" smtClean="0">
              <a:latin typeface="Gill Sans" charset="0"/>
              <a:sym typeface="Gill Sans" charset="0"/>
            </a:endParaRPr>
          </a:p>
        </p:txBody>
      </p:sp>
      <p:pic>
        <p:nvPicPr>
          <p:cNvPr id="5130" name="Picture 10"/>
          <p:cNvPicPr>
            <a:picLocks noChangeArrowheads="1"/>
          </p:cNvPicPr>
          <p:nvPr/>
        </p:nvPicPr>
        <p:blipFill>
          <a:blip r:embed="rId7">
            <a:extLst>
              <a:ext uri="{28A0092B-C50C-407E-A947-70E740481C1C}">
                <a14:useLocalDpi xmlns:a14="http://schemas.microsoft.com/office/drawing/2010/main" xmlns=""/>
              </a:ext>
            </a:extLst>
          </a:blip>
          <a:srcRect/>
          <a:stretch>
            <a:fillRect/>
          </a:stretch>
        </p:blipFill>
        <p:spPr bwMode="auto">
          <a:xfrm>
            <a:off x="5872163" y="4113213"/>
            <a:ext cx="203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5131" name="Rectangle 11"/>
          <p:cNvSpPr>
            <a:spLocks/>
          </p:cNvSpPr>
          <p:nvPr/>
        </p:nvSpPr>
        <p:spPr bwMode="auto">
          <a:xfrm>
            <a:off x="6235700" y="2638425"/>
            <a:ext cx="12319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0" tIns="0" rIns="0" bIns="0"/>
          <a:lstStyle/>
          <a:p>
            <a:pPr marL="33338" algn="ctr"/>
            <a:r>
              <a:rPr lang="en-US" smtClean="0">
                <a:solidFill>
                  <a:srgbClr val="7F7F7F"/>
                </a:solidFill>
                <a:latin typeface="Arial" charset="0"/>
                <a:ea typeface="ＭＳ Ｐゴシック" charset="0"/>
                <a:sym typeface="Arial" charset="0"/>
              </a:rPr>
              <a:t>Fastest path to </a:t>
            </a:r>
            <a:endParaRPr lang="en-US" smtClean="0">
              <a:latin typeface="Arial" charset="0"/>
              <a:ea typeface="ＭＳ Ｐゴシック" charset="0"/>
              <a:sym typeface="Arial" charset="0"/>
            </a:endParaRPr>
          </a:p>
          <a:p>
            <a:pPr marL="33338" algn="ctr"/>
            <a:r>
              <a:rPr lang="en-US" smtClean="0">
                <a:solidFill>
                  <a:srgbClr val="7F7F7F"/>
                </a:solidFill>
                <a:latin typeface="Arial" charset="0"/>
                <a:ea typeface="ＭＳ Ｐゴシック" charset="0"/>
                <a:sym typeface="Arial" charset="0"/>
              </a:rPr>
              <a:t>enterprise java apps</a:t>
            </a:r>
          </a:p>
        </p:txBody>
      </p:sp>
      <p:pic>
        <p:nvPicPr>
          <p:cNvPr id="5132" name="Picture 12"/>
          <p:cNvPicPr>
            <a:picLocks noChangeAspect="1" noChangeArrowheads="1"/>
          </p:cNvPicPr>
          <p:nvPr/>
        </p:nvPicPr>
        <p:blipFill>
          <a:blip r:embed="rId8">
            <a:extLst>
              <a:ext uri="{28A0092B-C50C-407E-A947-70E740481C1C}">
                <a14:useLocalDpi xmlns:a14="http://schemas.microsoft.com/office/drawing/2010/main" xmlns=""/>
              </a:ext>
            </a:extLst>
          </a:blip>
          <a:srcRect/>
          <a:stretch>
            <a:fillRect/>
          </a:stretch>
        </p:blipFill>
        <p:spPr bwMode="auto">
          <a:xfrm>
            <a:off x="6578600" y="3540125"/>
            <a:ext cx="514350" cy="95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5133" name="Rectangle 13"/>
          <p:cNvSpPr>
            <a:spLocks/>
          </p:cNvSpPr>
          <p:nvPr/>
        </p:nvSpPr>
        <p:spPr bwMode="auto">
          <a:xfrm>
            <a:off x="7467600" y="2638425"/>
            <a:ext cx="12446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0" tIns="0" rIns="0" bIns="0"/>
          <a:lstStyle/>
          <a:p>
            <a:pPr marL="33338" algn="ctr"/>
            <a:r>
              <a:rPr lang="en-US" smtClean="0">
                <a:solidFill>
                  <a:srgbClr val="7F7F7F"/>
                </a:solidFill>
                <a:latin typeface="Arial" charset="0"/>
                <a:ea typeface="ＭＳ Ｐゴシック" charset="0"/>
                <a:sym typeface="Arial" charset="0"/>
              </a:rPr>
              <a:t>Fastest path to </a:t>
            </a:r>
            <a:endParaRPr lang="en-US" smtClean="0">
              <a:latin typeface="Arial" charset="0"/>
              <a:ea typeface="ＭＳ Ｐゴシック" charset="0"/>
              <a:sym typeface="Arial" charset="0"/>
            </a:endParaRPr>
          </a:p>
          <a:p>
            <a:pPr marL="33338" algn="ctr"/>
            <a:r>
              <a:rPr lang="en-US" smtClean="0">
                <a:solidFill>
                  <a:srgbClr val="7F7F7F"/>
                </a:solidFill>
                <a:latin typeface="Arial" charset="0"/>
                <a:ea typeface="ＭＳ Ｐゴシック" charset="0"/>
                <a:sym typeface="Arial" charset="0"/>
              </a:rPr>
              <a:t>Ruby Apps</a:t>
            </a:r>
          </a:p>
        </p:txBody>
      </p:sp>
      <p:pic>
        <p:nvPicPr>
          <p:cNvPr id="5134" name="Picture 14"/>
          <p:cNvPicPr>
            <a:picLocks noChangeAspect="1" noChangeArrowheads="1"/>
          </p:cNvPicPr>
          <p:nvPr/>
        </p:nvPicPr>
        <p:blipFill>
          <a:blip r:embed="rId9">
            <a:extLst>
              <a:ext uri="{28A0092B-C50C-407E-A947-70E740481C1C}">
                <a14:useLocalDpi xmlns:a14="http://schemas.microsoft.com/office/drawing/2010/main" xmlns=""/>
              </a:ext>
            </a:extLst>
          </a:blip>
          <a:srcRect/>
          <a:stretch>
            <a:fillRect/>
          </a:stretch>
        </p:blipFill>
        <p:spPr bwMode="auto">
          <a:xfrm>
            <a:off x="7769225" y="3635375"/>
            <a:ext cx="617538"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pic>
        <p:nvPicPr>
          <p:cNvPr id="5135" name="Picture 15"/>
          <p:cNvPicPr>
            <a:picLocks noChangeAspect="1" noChangeArrowheads="1"/>
          </p:cNvPicPr>
          <p:nvPr/>
        </p:nvPicPr>
        <p:blipFill>
          <a:blip r:embed="rId10">
            <a:extLst>
              <a:ext uri="{28A0092B-C50C-407E-A947-70E740481C1C}">
                <a14:useLocalDpi xmlns:a14="http://schemas.microsoft.com/office/drawing/2010/main" xmlns=""/>
              </a:ext>
            </a:extLst>
          </a:blip>
          <a:srcRect/>
          <a:stretch>
            <a:fillRect/>
          </a:stretch>
        </p:blipFill>
        <p:spPr bwMode="auto">
          <a:xfrm>
            <a:off x="7612063" y="2136775"/>
            <a:ext cx="94615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pic>
        <p:nvPicPr>
          <p:cNvPr id="5136" name="Picture 16"/>
          <p:cNvPicPr>
            <a:picLocks noChangeAspect="1" noChangeArrowheads="1"/>
          </p:cNvPicPr>
          <p:nvPr/>
        </p:nvPicPr>
        <p:blipFill>
          <a:blip r:embed="rId11">
            <a:extLst>
              <a:ext uri="{28A0092B-C50C-407E-A947-70E740481C1C}">
                <a14:useLocalDpi xmlns:a14="http://schemas.microsoft.com/office/drawing/2010/main" xmlns=""/>
              </a:ext>
            </a:extLst>
          </a:blip>
          <a:srcRect/>
          <a:stretch>
            <a:fillRect/>
          </a:stretch>
        </p:blipFill>
        <p:spPr bwMode="auto">
          <a:xfrm>
            <a:off x="6416675" y="2108200"/>
            <a:ext cx="84296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pic>
        <p:nvPicPr>
          <p:cNvPr id="5137" name="Picture 17"/>
          <p:cNvPicPr>
            <a:picLocks noChangeAspect="1"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3886200" y="2163763"/>
            <a:ext cx="9144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pic>
        <p:nvPicPr>
          <p:cNvPr id="5138" name="Picture 18"/>
          <p:cNvPicPr>
            <a:picLocks noChangeAspect="1" noChangeArrowheads="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5108575" y="2163763"/>
            <a:ext cx="868363"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5139" name="Freeform 19"/>
          <p:cNvSpPr>
            <a:spLocks/>
          </p:cNvSpPr>
          <p:nvPr/>
        </p:nvSpPr>
        <p:spPr bwMode="auto">
          <a:xfrm>
            <a:off x="3032125" y="1905000"/>
            <a:ext cx="727075" cy="3154363"/>
          </a:xfrm>
          <a:custGeom>
            <a:avLst/>
            <a:gdLst>
              <a:gd name="T0" fmla="*/ 0 w 21600"/>
              <a:gd name="T1" fmla="*/ 2003313 h 21600"/>
              <a:gd name="T2" fmla="*/ 693111 w 21600"/>
              <a:gd name="T3" fmla="*/ 0 h 21600"/>
              <a:gd name="T4" fmla="*/ 727075 w 21600"/>
              <a:gd name="T5" fmla="*/ 3154363 h 21600"/>
              <a:gd name="T6" fmla="*/ 0 w 21600"/>
              <a:gd name="T7" fmla="*/ 2429298 h 21600"/>
              <a:gd name="T8" fmla="*/ 0 w 21600"/>
              <a:gd name="T9" fmla="*/ 2003313 h 21600"/>
              <a:gd name="T10" fmla="*/ 0 w 21600"/>
              <a:gd name="T11" fmla="*/ 2003313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3718"/>
                </a:moveTo>
                <a:lnTo>
                  <a:pt x="20591" y="0"/>
                </a:lnTo>
                <a:lnTo>
                  <a:pt x="21600" y="21600"/>
                </a:lnTo>
                <a:lnTo>
                  <a:pt x="0" y="16635"/>
                </a:lnTo>
                <a:lnTo>
                  <a:pt x="0" y="13718"/>
                </a:lnTo>
                <a:close/>
                <a:moveTo>
                  <a:pt x="0" y="13718"/>
                </a:moveTo>
              </a:path>
            </a:pathLst>
          </a:custGeom>
          <a:gradFill rotWithShape="0">
            <a:gsLst>
              <a:gs pos="0">
                <a:srgbClr val="008CC5"/>
              </a:gs>
              <a:gs pos="100000">
                <a:srgbClr val="008CC5">
                  <a:alpha val="0"/>
                </a:srgbClr>
              </a:gs>
            </a:gsLst>
            <a:lin ang="12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0" bIns="0"/>
          <a:lstStyle/>
          <a:p>
            <a:pPr algn="ctr"/>
            <a:endParaRPr lang="en-US" sz="4200" smtClean="0">
              <a:latin typeface="Gill Sans" charset="0"/>
              <a:sym typeface="Gill Sans" charset="0"/>
            </a:endParaRPr>
          </a:p>
        </p:txBody>
      </p:sp>
      <p:sp>
        <p:nvSpPr>
          <p:cNvPr id="4116" name="Rectangle 20"/>
          <p:cNvSpPr>
            <a:spLocks noGrp="1" noChangeArrowheads="1"/>
          </p:cNvSpPr>
          <p:nvPr>
            <p:ph type="title"/>
          </p:nvPr>
        </p:nvSpPr>
        <p:spPr/>
        <p:txBody>
          <a:bodyPr/>
          <a:lstStyle/>
          <a:p>
            <a:pPr marL="11113" indent="-11113" eaLnBrk="1" hangingPunct="1">
              <a:defRPr/>
            </a:pPr>
            <a:r>
              <a:rPr lang="en-US" b="1" dirty="0" smtClean="0"/>
              <a:t>Force.com: Open Platform for Building Enterprise Apps </a:t>
            </a:r>
          </a:p>
        </p:txBody>
      </p:sp>
      <p:pic>
        <p:nvPicPr>
          <p:cNvPr id="5141" name="Picture 21"/>
          <p:cNvPicPr>
            <a:picLocks noChangeAspect="1" noChangeArrowheads="1"/>
          </p:cNvPicPr>
          <p:nvPr/>
        </p:nvPicPr>
        <p:blipFill>
          <a:blip r:embed="rId14">
            <a:extLst>
              <a:ext uri="{28A0092B-C50C-407E-A947-70E740481C1C}">
                <a14:useLocalDpi xmlns:a14="http://schemas.microsoft.com/office/drawing/2010/main" xmlns=""/>
              </a:ext>
            </a:extLst>
          </a:blip>
          <a:srcRect/>
          <a:stretch>
            <a:fillRect/>
          </a:stretch>
        </p:blipFill>
        <p:spPr bwMode="auto">
          <a:xfrm>
            <a:off x="134938" y="2601913"/>
            <a:ext cx="2998787" cy="239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r>
              <a:rPr lang="en-US" smtClean="0"/>
              <a:t>Cloud Services</a:t>
            </a:r>
            <a:endParaRPr lang="en-US" smtClean="0">
              <a:solidFill>
                <a:srgbClr val="CC0000"/>
              </a:solidFill>
            </a:endParaRPr>
          </a:p>
        </p:txBody>
      </p:sp>
      <p:pic>
        <p:nvPicPr>
          <p:cNvPr id="21508" name="Picture 3"/>
          <p:cNvPicPr>
            <a:picLocks noChangeAspect="1"/>
          </p:cNvPicPr>
          <p:nvPr/>
        </p:nvPicPr>
        <p:blipFill>
          <a:blip r:embed="rId3"/>
          <a:srcRect b="-4013"/>
          <a:stretch>
            <a:fillRect/>
          </a:stretch>
        </p:blipFill>
        <p:spPr bwMode="auto">
          <a:xfrm>
            <a:off x="787400" y="1185863"/>
            <a:ext cx="7437438" cy="5329237"/>
          </a:xfrm>
          <a:prstGeom prst="rect">
            <a:avLst/>
          </a:prstGeom>
          <a:noFill/>
          <a:ln w="9525">
            <a:noFill/>
            <a:miter lim="800000"/>
            <a:headEnd/>
            <a:tailEnd/>
          </a:ln>
          <a:effectLst>
            <a:outerShdw blurRad="50800" dist="38100" dir="2700000">
              <a:srgbClr val="000000">
                <a:alpha val="43000"/>
              </a:srgbClr>
            </a:outerShdw>
          </a:effectLst>
        </p:spPr>
      </p:pic>
      <p:sp>
        <p:nvSpPr>
          <p:cNvPr id="48" name="TextBox 5"/>
          <p:cNvSpPr txBox="1">
            <a:spLocks noChangeArrowheads="1"/>
          </p:cNvSpPr>
          <p:nvPr/>
        </p:nvSpPr>
        <p:spPr bwMode="auto">
          <a:xfrm>
            <a:off x="6019800" y="2667000"/>
            <a:ext cx="1600200" cy="523875"/>
          </a:xfrm>
          <a:prstGeom prst="rect">
            <a:avLst/>
          </a:prstGeom>
          <a:noFill/>
          <a:ln w="9525">
            <a:noFill/>
            <a:miter lim="800000"/>
            <a:headEnd/>
            <a:tailEnd/>
          </a:ln>
        </p:spPr>
        <p:txBody>
          <a:bodyPr>
            <a:spAutoFit/>
          </a:bodyPr>
          <a:lstStyle/>
          <a:p>
            <a:pPr algn="ctr">
              <a:defRPr/>
            </a:pP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API Access to Data &amp; Metadata</a:t>
            </a:r>
          </a:p>
        </p:txBody>
      </p:sp>
      <p:sp>
        <p:nvSpPr>
          <p:cNvPr id="50" name="TextBox 10"/>
          <p:cNvSpPr txBox="1">
            <a:spLocks noChangeArrowheads="1"/>
          </p:cNvSpPr>
          <p:nvPr/>
        </p:nvSpPr>
        <p:spPr bwMode="auto">
          <a:xfrm>
            <a:off x="6172200" y="3886200"/>
            <a:ext cx="1752600" cy="523875"/>
          </a:xfrm>
          <a:prstGeom prst="rect">
            <a:avLst/>
          </a:prstGeom>
          <a:noFill/>
          <a:ln w="9525">
            <a:noFill/>
            <a:miter lim="800000"/>
            <a:headEnd/>
            <a:tailEnd/>
          </a:ln>
        </p:spPr>
        <p:txBody>
          <a:bodyPr>
            <a:spAutoFit/>
          </a:bodyPr>
          <a:lstStyle/>
          <a:p>
            <a:pPr algn="ctr">
              <a:defRPr/>
            </a:pP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Business Intelligence / OLAP</a:t>
            </a:r>
          </a:p>
        </p:txBody>
      </p:sp>
      <p:pic>
        <p:nvPicPr>
          <p:cNvPr id="9222" name="Picture 21"/>
          <p:cNvPicPr>
            <a:picLocks noChangeAspect="1" noChangeArrowheads="1"/>
          </p:cNvPicPr>
          <p:nvPr/>
        </p:nvPicPr>
        <p:blipFill>
          <a:blip r:embed="rId4"/>
          <a:srcRect/>
          <a:stretch>
            <a:fillRect/>
          </a:stretch>
        </p:blipFill>
        <p:spPr bwMode="auto">
          <a:xfrm>
            <a:off x="6629400" y="3276600"/>
            <a:ext cx="739775" cy="623888"/>
          </a:xfrm>
          <a:prstGeom prst="rect">
            <a:avLst/>
          </a:prstGeom>
          <a:noFill/>
          <a:ln w="25400">
            <a:noFill/>
            <a:miter lim="800000"/>
            <a:headEnd/>
            <a:tailEnd/>
          </a:ln>
        </p:spPr>
      </p:pic>
      <p:sp>
        <p:nvSpPr>
          <p:cNvPr id="54" name="TextBox 9"/>
          <p:cNvSpPr txBox="1">
            <a:spLocks noChangeArrowheads="1"/>
          </p:cNvSpPr>
          <p:nvPr/>
        </p:nvSpPr>
        <p:spPr bwMode="auto">
          <a:xfrm>
            <a:off x="4572000" y="2590800"/>
            <a:ext cx="1543050" cy="523875"/>
          </a:xfrm>
          <a:prstGeom prst="rect">
            <a:avLst/>
          </a:prstGeom>
          <a:noFill/>
          <a:ln w="9525">
            <a:noFill/>
            <a:miter lim="800000"/>
            <a:headEnd/>
            <a:tailEnd/>
          </a:ln>
        </p:spPr>
        <p:txBody>
          <a:bodyPr>
            <a:spAutoFit/>
          </a:bodyPr>
          <a:lstStyle/>
          <a:p>
            <a:pPr algn="ctr">
              <a:defRPr/>
            </a:pP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SOQL</a:t>
            </a:r>
            <a:b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b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Query</a:t>
            </a:r>
          </a:p>
        </p:txBody>
      </p:sp>
      <p:pic>
        <p:nvPicPr>
          <p:cNvPr id="9224" name="Picture 19"/>
          <p:cNvPicPr>
            <a:picLocks noChangeAspect="1" noChangeArrowheads="1"/>
          </p:cNvPicPr>
          <p:nvPr/>
        </p:nvPicPr>
        <p:blipFill>
          <a:blip r:embed="rId5"/>
          <a:srcRect/>
          <a:stretch>
            <a:fillRect/>
          </a:stretch>
        </p:blipFill>
        <p:spPr bwMode="auto">
          <a:xfrm>
            <a:off x="5029200" y="2057400"/>
            <a:ext cx="666750" cy="603250"/>
          </a:xfrm>
          <a:prstGeom prst="rect">
            <a:avLst/>
          </a:prstGeom>
          <a:noFill/>
          <a:ln w="12700">
            <a:noFill/>
            <a:miter lim="800000"/>
            <a:headEnd/>
            <a:tailEnd/>
          </a:ln>
        </p:spPr>
      </p:pic>
      <p:pic>
        <p:nvPicPr>
          <p:cNvPr id="9225" name="Content Placeholder 3" descr="vampire.png"/>
          <p:cNvPicPr>
            <a:picLocks noChangeAspect="1"/>
          </p:cNvPicPr>
          <p:nvPr/>
        </p:nvPicPr>
        <p:blipFill>
          <a:blip r:embed="rId6"/>
          <a:srcRect/>
          <a:stretch>
            <a:fillRect/>
          </a:stretch>
        </p:blipFill>
        <p:spPr bwMode="auto">
          <a:xfrm>
            <a:off x="4114800" y="1828800"/>
            <a:ext cx="519113" cy="565150"/>
          </a:xfrm>
          <a:prstGeom prst="rect">
            <a:avLst/>
          </a:prstGeom>
          <a:noFill/>
          <a:ln w="9525">
            <a:noFill/>
            <a:miter lim="800000"/>
            <a:headEnd/>
            <a:tailEnd/>
          </a:ln>
        </p:spPr>
      </p:pic>
      <p:sp>
        <p:nvSpPr>
          <p:cNvPr id="90" name="TextBox 9"/>
          <p:cNvSpPr txBox="1">
            <a:spLocks noChangeArrowheads="1"/>
          </p:cNvSpPr>
          <p:nvPr/>
        </p:nvSpPr>
        <p:spPr bwMode="auto">
          <a:xfrm>
            <a:off x="3589338" y="2435225"/>
            <a:ext cx="1543050" cy="307975"/>
          </a:xfrm>
          <a:prstGeom prst="rect">
            <a:avLst/>
          </a:prstGeom>
          <a:noFill/>
          <a:ln w="9525">
            <a:noFill/>
            <a:miter lim="800000"/>
            <a:headEnd/>
            <a:tailEnd/>
          </a:ln>
        </p:spPr>
        <p:txBody>
          <a:bodyPr>
            <a:spAutoFit/>
          </a:bodyPr>
          <a:lstStyle/>
          <a:p>
            <a:pPr algn="ctr">
              <a:defRPr/>
            </a:pP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OLTP</a:t>
            </a:r>
          </a:p>
        </p:txBody>
      </p:sp>
      <p:grpSp>
        <p:nvGrpSpPr>
          <p:cNvPr id="9227" name="Group 118"/>
          <p:cNvGrpSpPr>
            <a:grpSpLocks/>
          </p:cNvGrpSpPr>
          <p:nvPr/>
        </p:nvGrpSpPr>
        <p:grpSpPr bwMode="auto">
          <a:xfrm>
            <a:off x="6324600" y="2209800"/>
            <a:ext cx="685800" cy="454025"/>
            <a:chOff x="6324600" y="1600200"/>
            <a:chExt cx="811819" cy="529318"/>
          </a:xfrm>
        </p:grpSpPr>
        <p:sp>
          <p:nvSpPr>
            <p:cNvPr id="9245" name="Rounded Rectangle 117"/>
            <p:cNvSpPr>
              <a:spLocks noChangeArrowheads="1"/>
            </p:cNvSpPr>
            <p:nvPr/>
          </p:nvSpPr>
          <p:spPr bwMode="auto">
            <a:xfrm>
              <a:off x="6400800" y="1676400"/>
              <a:ext cx="641350" cy="381000"/>
            </a:xfrm>
            <a:prstGeom prst="roundRect">
              <a:avLst>
                <a:gd name="adj" fmla="val 16667"/>
              </a:avLst>
            </a:prstGeom>
            <a:solidFill>
              <a:schemeClr val="bg1"/>
            </a:solidFill>
            <a:ln w="9525">
              <a:noFill/>
              <a:round/>
              <a:headEnd/>
              <a:tailEnd/>
            </a:ln>
          </p:spPr>
          <p:txBody>
            <a:bodyPr/>
            <a:lstStyle/>
            <a:p>
              <a:pPr algn="ctr">
                <a:spcBef>
                  <a:spcPct val="50000"/>
                </a:spcBef>
              </a:pPr>
              <a:endParaRPr lang="en-US" b="1"/>
            </a:p>
          </p:txBody>
        </p:sp>
        <p:pic>
          <p:nvPicPr>
            <p:cNvPr id="9246" name="Picture 21"/>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6324600" y="1600200"/>
              <a:ext cx="811819" cy="529318"/>
            </a:xfrm>
            <a:prstGeom prst="rect">
              <a:avLst/>
            </a:prstGeom>
            <a:noFill/>
            <a:ln w="9525">
              <a:noFill/>
              <a:miter lim="800000"/>
              <a:headEnd/>
              <a:tailEnd/>
            </a:ln>
          </p:spPr>
        </p:pic>
      </p:grpSp>
      <p:pic>
        <p:nvPicPr>
          <p:cNvPr id="9228" name="Picture 123" descr="cloud_plat_rgb.png"/>
          <p:cNvPicPr>
            <a:picLocks noChangeAspect="1"/>
          </p:cNvPicPr>
          <p:nvPr/>
        </p:nvPicPr>
        <p:blipFill>
          <a:blip r:embed="rId8"/>
          <a:srcRect/>
          <a:stretch>
            <a:fillRect/>
          </a:stretch>
        </p:blipFill>
        <p:spPr bwMode="auto">
          <a:xfrm>
            <a:off x="2601913" y="3087688"/>
            <a:ext cx="3579812" cy="977900"/>
          </a:xfrm>
          <a:prstGeom prst="rect">
            <a:avLst/>
          </a:prstGeom>
          <a:noFill/>
          <a:ln w="9525">
            <a:noFill/>
            <a:miter lim="800000"/>
            <a:headEnd/>
            <a:tailEnd/>
          </a:ln>
        </p:spPr>
      </p:pic>
      <p:sp>
        <p:nvSpPr>
          <p:cNvPr id="58" name="TextBox 4"/>
          <p:cNvSpPr txBox="1">
            <a:spLocks noChangeArrowheads="1"/>
          </p:cNvSpPr>
          <p:nvPr/>
        </p:nvSpPr>
        <p:spPr bwMode="auto">
          <a:xfrm>
            <a:off x="2209800" y="1752600"/>
            <a:ext cx="1382713" cy="523875"/>
          </a:xfrm>
          <a:prstGeom prst="rect">
            <a:avLst/>
          </a:prstGeom>
          <a:noFill/>
          <a:ln w="9525">
            <a:noFill/>
            <a:miter lim="800000"/>
            <a:headEnd/>
            <a:tailEnd/>
          </a:ln>
        </p:spPr>
        <p:txBody>
          <a:bodyPr>
            <a:spAutoFit/>
          </a:bodyPr>
          <a:lstStyle/>
          <a:p>
            <a:pPr algn="ctr">
              <a:defRPr/>
            </a:pP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Content Management</a:t>
            </a:r>
          </a:p>
        </p:txBody>
      </p:sp>
      <p:pic>
        <p:nvPicPr>
          <p:cNvPr id="9230" name="Picture 79" descr="Magnifying-Glass.png"/>
          <p:cNvPicPr>
            <a:picLocks noChangeAspect="1"/>
          </p:cNvPicPr>
          <p:nvPr/>
        </p:nvPicPr>
        <p:blipFill>
          <a:blip r:embed="rId9"/>
          <a:srcRect/>
          <a:stretch>
            <a:fillRect/>
          </a:stretch>
        </p:blipFill>
        <p:spPr bwMode="auto">
          <a:xfrm rot="-1436725">
            <a:off x="1762125" y="2973388"/>
            <a:ext cx="496888" cy="527050"/>
          </a:xfrm>
          <a:prstGeom prst="rect">
            <a:avLst/>
          </a:prstGeom>
          <a:noFill/>
          <a:ln w="9525">
            <a:noFill/>
            <a:miter lim="800000"/>
            <a:headEnd/>
            <a:tailEnd/>
          </a:ln>
        </p:spPr>
      </p:pic>
      <p:pic>
        <p:nvPicPr>
          <p:cNvPr id="9231" name="Picture 343" descr="mobilephone.png"/>
          <p:cNvPicPr>
            <a:picLocks noChangeAspect="1"/>
          </p:cNvPicPr>
          <p:nvPr/>
        </p:nvPicPr>
        <p:blipFill>
          <a:blip r:embed="rId10"/>
          <a:srcRect/>
          <a:stretch>
            <a:fillRect/>
          </a:stretch>
        </p:blipFill>
        <p:spPr bwMode="auto">
          <a:xfrm>
            <a:off x="1752600" y="2057400"/>
            <a:ext cx="436563" cy="434975"/>
          </a:xfrm>
          <a:prstGeom prst="rect">
            <a:avLst/>
          </a:prstGeom>
          <a:noFill/>
          <a:ln w="9525">
            <a:noFill/>
            <a:miter lim="800000"/>
            <a:headEnd/>
            <a:tailEnd/>
          </a:ln>
        </p:spPr>
      </p:pic>
      <p:sp>
        <p:nvSpPr>
          <p:cNvPr id="32" name="TextBox 10"/>
          <p:cNvSpPr txBox="1">
            <a:spLocks noChangeArrowheads="1"/>
          </p:cNvSpPr>
          <p:nvPr/>
        </p:nvSpPr>
        <p:spPr bwMode="auto">
          <a:xfrm>
            <a:off x="1371600" y="2438400"/>
            <a:ext cx="1501775" cy="307975"/>
          </a:xfrm>
          <a:prstGeom prst="rect">
            <a:avLst/>
          </a:prstGeom>
          <a:noFill/>
          <a:ln w="9525">
            <a:noFill/>
            <a:miter lim="800000"/>
            <a:headEnd/>
            <a:tailEnd/>
          </a:ln>
        </p:spPr>
        <p:txBody>
          <a:bodyPr>
            <a:spAutoFit/>
          </a:bodyPr>
          <a:lstStyle/>
          <a:p>
            <a:pPr algn="ctr">
              <a:defRPr/>
            </a:pP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Mobile</a:t>
            </a:r>
          </a:p>
        </p:txBody>
      </p:sp>
      <p:pic>
        <p:nvPicPr>
          <p:cNvPr id="9233" name="Picture 10"/>
          <p:cNvPicPr>
            <a:picLocks noChangeArrowheads="1"/>
          </p:cNvPicPr>
          <p:nvPr/>
        </p:nvPicPr>
        <p:blipFill>
          <a:blip r:embed="rId11"/>
          <a:srcRect/>
          <a:stretch>
            <a:fillRect/>
          </a:stretch>
        </p:blipFill>
        <p:spPr bwMode="auto">
          <a:xfrm>
            <a:off x="2590800" y="1371600"/>
            <a:ext cx="488950" cy="482600"/>
          </a:xfrm>
          <a:prstGeom prst="rect">
            <a:avLst/>
          </a:prstGeom>
          <a:noFill/>
          <a:ln w="9525">
            <a:noFill/>
            <a:miter lim="800000"/>
            <a:headEnd/>
            <a:tailEnd/>
          </a:ln>
        </p:spPr>
      </p:pic>
      <p:sp>
        <p:nvSpPr>
          <p:cNvPr id="34" name="TextBox 4"/>
          <p:cNvSpPr txBox="1">
            <a:spLocks noChangeArrowheads="1"/>
          </p:cNvSpPr>
          <p:nvPr/>
        </p:nvSpPr>
        <p:spPr bwMode="auto">
          <a:xfrm>
            <a:off x="1371600" y="3429000"/>
            <a:ext cx="1382713" cy="307975"/>
          </a:xfrm>
          <a:prstGeom prst="rect">
            <a:avLst/>
          </a:prstGeom>
          <a:noFill/>
          <a:ln w="9525">
            <a:noFill/>
            <a:miter lim="800000"/>
            <a:headEnd/>
            <a:tailEnd/>
          </a:ln>
        </p:spPr>
        <p:txBody>
          <a:bodyPr>
            <a:spAutoFit/>
          </a:bodyPr>
          <a:lstStyle/>
          <a:p>
            <a:pPr algn="ctr">
              <a:defRPr/>
            </a:pP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Search</a:t>
            </a:r>
          </a:p>
        </p:txBody>
      </p:sp>
      <p:sp>
        <p:nvSpPr>
          <p:cNvPr id="37" name="TextBox 4"/>
          <p:cNvSpPr txBox="1">
            <a:spLocks noChangeArrowheads="1"/>
          </p:cNvSpPr>
          <p:nvPr/>
        </p:nvSpPr>
        <p:spPr bwMode="auto">
          <a:xfrm>
            <a:off x="2667000" y="2667000"/>
            <a:ext cx="1382713" cy="307975"/>
          </a:xfrm>
          <a:prstGeom prst="rect">
            <a:avLst/>
          </a:prstGeom>
          <a:noFill/>
          <a:ln w="9525">
            <a:noFill/>
            <a:miter lim="800000"/>
            <a:headEnd/>
            <a:tailEnd/>
          </a:ln>
        </p:spPr>
        <p:txBody>
          <a:bodyPr>
            <a:spAutoFit/>
          </a:bodyPr>
          <a:lstStyle/>
          <a:p>
            <a:pPr algn="ctr">
              <a:defRPr/>
            </a:pP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Packaging</a:t>
            </a:r>
          </a:p>
        </p:txBody>
      </p:sp>
      <p:pic>
        <p:nvPicPr>
          <p:cNvPr id="9236" name="Picture 2"/>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2362200" y="4419600"/>
            <a:ext cx="914400" cy="544513"/>
          </a:xfrm>
          <a:prstGeom prst="rect">
            <a:avLst/>
          </a:prstGeom>
          <a:noFill/>
          <a:ln w="9525">
            <a:noFill/>
            <a:miter lim="800000"/>
            <a:headEnd/>
            <a:tailEnd/>
          </a:ln>
        </p:spPr>
      </p:pic>
      <p:sp>
        <p:nvSpPr>
          <p:cNvPr id="39" name="TextBox 4"/>
          <p:cNvSpPr txBox="1">
            <a:spLocks noChangeArrowheads="1"/>
          </p:cNvSpPr>
          <p:nvPr/>
        </p:nvSpPr>
        <p:spPr bwMode="auto">
          <a:xfrm>
            <a:off x="2057400" y="4887913"/>
            <a:ext cx="1524000" cy="522287"/>
          </a:xfrm>
          <a:prstGeom prst="rect">
            <a:avLst/>
          </a:prstGeom>
          <a:noFill/>
          <a:ln w="9525">
            <a:noFill/>
            <a:miter lim="800000"/>
            <a:headEnd/>
            <a:tailEnd/>
          </a:ln>
        </p:spPr>
        <p:txBody>
          <a:bodyPr>
            <a:spAutoFit/>
          </a:bodyPr>
          <a:lstStyle/>
          <a:p>
            <a:pPr algn="ctr">
              <a:defRPr/>
            </a:pP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BPM (workflows, approvals)</a:t>
            </a:r>
          </a:p>
        </p:txBody>
      </p:sp>
      <p:pic>
        <p:nvPicPr>
          <p:cNvPr id="9238" name="Picture 6"/>
          <p:cNvPicPr>
            <a:picLocks noChangeArrowheads="1"/>
          </p:cNvPicPr>
          <p:nvPr/>
        </p:nvPicPr>
        <p:blipFill>
          <a:blip r:embed="rId13"/>
          <a:srcRect/>
          <a:stretch>
            <a:fillRect/>
          </a:stretch>
        </p:blipFill>
        <p:spPr bwMode="auto">
          <a:xfrm>
            <a:off x="1447800" y="3895725"/>
            <a:ext cx="322263" cy="338138"/>
          </a:xfrm>
          <a:prstGeom prst="rect">
            <a:avLst/>
          </a:prstGeom>
          <a:noFill/>
          <a:ln w="9525">
            <a:noFill/>
            <a:miter lim="800000"/>
            <a:headEnd/>
            <a:tailEnd/>
          </a:ln>
        </p:spPr>
      </p:pic>
      <p:sp>
        <p:nvSpPr>
          <p:cNvPr id="42" name="TextBox 4"/>
          <p:cNvSpPr txBox="1">
            <a:spLocks noChangeArrowheads="1"/>
          </p:cNvSpPr>
          <p:nvPr/>
        </p:nvSpPr>
        <p:spPr bwMode="auto">
          <a:xfrm>
            <a:off x="914400" y="4200525"/>
            <a:ext cx="1382713" cy="523875"/>
          </a:xfrm>
          <a:prstGeom prst="rect">
            <a:avLst/>
          </a:prstGeom>
          <a:noFill/>
          <a:ln w="9525">
            <a:noFill/>
            <a:miter lim="800000"/>
            <a:headEnd/>
            <a:tailEnd/>
          </a:ln>
        </p:spPr>
        <p:txBody>
          <a:bodyPr>
            <a:spAutoFit/>
          </a:bodyPr>
          <a:lstStyle/>
          <a:p>
            <a:pPr algn="ctr">
              <a:defRPr/>
            </a:pP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Batch Processing</a:t>
            </a:r>
          </a:p>
        </p:txBody>
      </p:sp>
      <p:pic>
        <p:nvPicPr>
          <p:cNvPr id="9240" name="Picture 152" descr="screen.png"/>
          <p:cNvPicPr>
            <a:picLocks noChangeAspect="1"/>
          </p:cNvPicPr>
          <p:nvPr/>
        </p:nvPicPr>
        <p:blipFill>
          <a:blip r:embed="rId14"/>
          <a:srcRect/>
          <a:stretch>
            <a:fillRect/>
          </a:stretch>
        </p:blipFill>
        <p:spPr bwMode="auto">
          <a:xfrm>
            <a:off x="3810000" y="4267200"/>
            <a:ext cx="585788" cy="466725"/>
          </a:xfrm>
          <a:prstGeom prst="rect">
            <a:avLst/>
          </a:prstGeom>
          <a:noFill/>
          <a:ln w="9525">
            <a:noFill/>
            <a:miter lim="800000"/>
            <a:headEnd/>
            <a:tailEnd/>
          </a:ln>
        </p:spPr>
      </p:pic>
      <p:sp>
        <p:nvSpPr>
          <p:cNvPr id="44" name="TextBox 4"/>
          <p:cNvSpPr txBox="1">
            <a:spLocks noChangeArrowheads="1"/>
          </p:cNvSpPr>
          <p:nvPr/>
        </p:nvSpPr>
        <p:spPr bwMode="auto">
          <a:xfrm>
            <a:off x="3505200" y="4648200"/>
            <a:ext cx="1382713" cy="738188"/>
          </a:xfrm>
          <a:prstGeom prst="rect">
            <a:avLst/>
          </a:prstGeom>
          <a:noFill/>
          <a:ln w="9525">
            <a:noFill/>
            <a:miter lim="800000"/>
            <a:headEnd/>
            <a:tailEnd/>
          </a:ln>
        </p:spPr>
        <p:txBody>
          <a:bodyPr>
            <a:spAutoFit/>
          </a:bodyPr>
          <a:lstStyle/>
          <a:p>
            <a:pPr algn="ctr">
              <a:defRPr/>
            </a:pP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Web MVC Framework (</a:t>
            </a:r>
            <a:r>
              <a:rPr lang="en-US" sz="1400" dirty="0" err="1">
                <a:solidFill>
                  <a:schemeClr val="tx1">
                    <a:lumMod val="50000"/>
                    <a:lumOff val="50000"/>
                  </a:schemeClr>
                </a:solidFill>
                <a:latin typeface="Arial" pitchFamily="29" charset="0"/>
                <a:ea typeface="ＭＳ Ｐゴシック" pitchFamily="34" charset="-128"/>
                <a:cs typeface="ＭＳ Ｐゴシック" pitchFamily="34" charset="-128"/>
              </a:rPr>
              <a:t>Visualforce</a:t>
            </a: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a:t>
            </a:r>
          </a:p>
        </p:txBody>
      </p:sp>
      <p:pic>
        <p:nvPicPr>
          <p:cNvPr id="9242" name="Picture 12"/>
          <p:cNvPicPr>
            <a:picLocks noChangeArrowheads="1"/>
          </p:cNvPicPr>
          <p:nvPr/>
        </p:nvPicPr>
        <p:blipFill>
          <a:blip r:embed="rId15"/>
          <a:srcRect/>
          <a:stretch>
            <a:fillRect/>
          </a:stretch>
        </p:blipFill>
        <p:spPr bwMode="auto">
          <a:xfrm>
            <a:off x="5410200" y="4114800"/>
            <a:ext cx="320675" cy="349250"/>
          </a:xfrm>
          <a:prstGeom prst="rect">
            <a:avLst/>
          </a:prstGeom>
          <a:noFill/>
          <a:ln w="9525">
            <a:noFill/>
            <a:miter lim="800000"/>
            <a:headEnd/>
            <a:tailEnd/>
          </a:ln>
        </p:spPr>
      </p:pic>
      <p:sp>
        <p:nvSpPr>
          <p:cNvPr id="49" name="TextBox 4"/>
          <p:cNvSpPr txBox="1">
            <a:spLocks noChangeArrowheads="1"/>
          </p:cNvSpPr>
          <p:nvPr/>
        </p:nvSpPr>
        <p:spPr bwMode="auto">
          <a:xfrm>
            <a:off x="4724400" y="4495800"/>
            <a:ext cx="1676400" cy="738188"/>
          </a:xfrm>
          <a:prstGeom prst="rect">
            <a:avLst/>
          </a:prstGeom>
          <a:noFill/>
          <a:ln w="9525">
            <a:noFill/>
            <a:miter lim="800000"/>
            <a:headEnd/>
            <a:tailEnd/>
          </a:ln>
        </p:spPr>
        <p:txBody>
          <a:bodyPr>
            <a:spAutoFit/>
          </a:bodyPr>
          <a:lstStyle/>
          <a:p>
            <a:pPr algn="ctr">
              <a:defRPr/>
            </a:pPr>
            <a:r>
              <a:rPr lang="en-US" sz="1400" dirty="0">
                <a:solidFill>
                  <a:schemeClr val="tx1">
                    <a:lumMod val="50000"/>
                    <a:lumOff val="50000"/>
                  </a:schemeClr>
                </a:solidFill>
                <a:latin typeface="Arial" pitchFamily="29" charset="0"/>
                <a:ea typeface="ＭＳ Ｐゴシック" pitchFamily="34" charset="-128"/>
                <a:cs typeface="ＭＳ Ｐゴシック" pitchFamily="34" charset="-128"/>
              </a:rPr>
              <a:t>Multi-tenant programming language (Apex)</a:t>
            </a:r>
          </a:p>
        </p:txBody>
      </p:sp>
      <p:pic>
        <p:nvPicPr>
          <p:cNvPr id="9244" name="Picture 13"/>
          <p:cNvPicPr>
            <a:picLocks noChangeArrowheads="1"/>
          </p:cNvPicPr>
          <p:nvPr/>
        </p:nvPicPr>
        <p:blipFill>
          <a:blip r:embed="rId16"/>
          <a:srcRect l="9604" t="6097" r="10669" b="9724"/>
          <a:stretch>
            <a:fillRect/>
          </a:stretch>
        </p:blipFill>
        <p:spPr bwMode="auto">
          <a:xfrm>
            <a:off x="3048000" y="2362200"/>
            <a:ext cx="395288" cy="333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457200" y="1752600"/>
            <a:ext cx="6400800" cy="609600"/>
          </a:xfrm>
          <a:prstGeom prst="rect">
            <a:avLst/>
          </a:prstGeom>
          <a:solidFill>
            <a:srgbClr val="0070C0"/>
          </a:solidFill>
          <a:ln w="9525" algn="ctr">
            <a:noFill/>
            <a:round/>
            <a:headEnd/>
            <a:tailEnd/>
          </a:ln>
        </p:spPr>
        <p:txBody>
          <a:bodyPr/>
          <a:lstStyle/>
          <a:p>
            <a:endParaRPr lang="en-US"/>
          </a:p>
        </p:txBody>
      </p:sp>
      <p:sp>
        <p:nvSpPr>
          <p:cNvPr id="10243" name="Rectangle 2"/>
          <p:cNvSpPr>
            <a:spLocks noGrp="1" noChangeArrowheads="1"/>
          </p:cNvSpPr>
          <p:nvPr>
            <p:ph type="title"/>
          </p:nvPr>
        </p:nvSpPr>
        <p:spPr/>
        <p:txBody>
          <a:bodyPr/>
          <a:lstStyle/>
          <a:p>
            <a:r>
              <a:rPr lang="en-US" smtClean="0"/>
              <a:t>Agenda</a:t>
            </a:r>
          </a:p>
        </p:txBody>
      </p:sp>
      <p:sp>
        <p:nvSpPr>
          <p:cNvPr id="10244" name="Rectangle 3"/>
          <p:cNvSpPr>
            <a:spLocks noGrp="1" noChangeArrowheads="1"/>
          </p:cNvSpPr>
          <p:nvPr>
            <p:ph type="body" idx="1"/>
          </p:nvPr>
        </p:nvSpPr>
        <p:spPr>
          <a:xfrm>
            <a:off x="509588" y="1162050"/>
            <a:ext cx="8177212" cy="3867150"/>
          </a:xfrm>
        </p:spPr>
        <p:txBody>
          <a:bodyPr/>
          <a:lstStyle/>
          <a:p>
            <a:pPr>
              <a:lnSpc>
                <a:spcPts val="4000"/>
              </a:lnSpc>
            </a:pPr>
            <a:r>
              <a:rPr lang="en-US" sz="2800" dirty="0" smtClean="0"/>
              <a:t>Salesforce.com Cloud Services</a:t>
            </a:r>
          </a:p>
          <a:p>
            <a:pPr>
              <a:lnSpc>
                <a:spcPts val="4000"/>
              </a:lnSpc>
            </a:pPr>
            <a:r>
              <a:rPr lang="en-US" sz="2800" b="1" dirty="0" smtClean="0">
                <a:solidFill>
                  <a:schemeClr val="bg1"/>
                </a:solidFill>
              </a:rPr>
              <a:t>Site Architecture </a:t>
            </a:r>
          </a:p>
          <a:p>
            <a:pPr>
              <a:lnSpc>
                <a:spcPts val="4000"/>
              </a:lnSpc>
            </a:pPr>
            <a:r>
              <a:rPr lang="en-US" sz="2800" dirty="0" smtClean="0"/>
              <a:t>Self Optimizing Database</a:t>
            </a:r>
          </a:p>
          <a:p>
            <a:pPr>
              <a:lnSpc>
                <a:spcPts val="4000"/>
              </a:lnSpc>
            </a:pPr>
            <a:r>
              <a:rPr lang="en-US" sz="2800" dirty="0" smtClean="0"/>
              <a:t>Automatic Resource Management</a:t>
            </a:r>
          </a:p>
          <a:p>
            <a:pPr>
              <a:lnSpc>
                <a:spcPts val="4000"/>
              </a:lnSpc>
            </a:pPr>
            <a:r>
              <a:rPr lang="en-US" sz="2800" dirty="0" smtClean="0"/>
              <a:t>Automatic Quality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p:cNvPicPr>
          <p:nvPr/>
        </p:nvPicPr>
        <p:blipFill>
          <a:blip r:embed="rId3"/>
          <a:srcRect/>
          <a:stretch>
            <a:fillRect/>
          </a:stretch>
        </p:blipFill>
        <p:spPr bwMode="auto">
          <a:xfrm>
            <a:off x="609600" y="1295400"/>
            <a:ext cx="3813175" cy="2436813"/>
          </a:xfrm>
          <a:prstGeom prst="rect">
            <a:avLst/>
          </a:prstGeom>
          <a:noFill/>
          <a:ln w="9525">
            <a:noFill/>
            <a:miter lim="800000"/>
            <a:headEnd/>
            <a:tailEnd/>
          </a:ln>
        </p:spPr>
      </p:pic>
      <p:sp>
        <p:nvSpPr>
          <p:cNvPr id="11267" name="Rectangle 2"/>
          <p:cNvSpPr>
            <a:spLocks noGrp="1" noChangeArrowheads="1"/>
          </p:cNvSpPr>
          <p:nvPr>
            <p:ph type="title"/>
          </p:nvPr>
        </p:nvSpPr>
        <p:spPr/>
        <p:txBody>
          <a:bodyPr/>
          <a:lstStyle/>
          <a:p>
            <a:r>
              <a:rPr lang="en-US" smtClean="0"/>
              <a:t>Site Architecture Overview</a:t>
            </a:r>
          </a:p>
        </p:txBody>
      </p:sp>
      <p:sp>
        <p:nvSpPr>
          <p:cNvPr id="11268" name="Rectangle 3"/>
          <p:cNvSpPr>
            <a:spLocks noGrp="1" noChangeArrowheads="1"/>
          </p:cNvSpPr>
          <p:nvPr>
            <p:ph type="body" idx="1"/>
          </p:nvPr>
        </p:nvSpPr>
        <p:spPr>
          <a:xfrm>
            <a:off x="4064000" y="1143000"/>
            <a:ext cx="4548188" cy="4073525"/>
          </a:xfrm>
        </p:spPr>
        <p:txBody>
          <a:bodyPr/>
          <a:lstStyle/>
          <a:p>
            <a:pPr>
              <a:lnSpc>
                <a:spcPct val="100000"/>
              </a:lnSpc>
            </a:pPr>
            <a:r>
              <a:rPr lang="en-US" smtClean="0"/>
              <a:t>Tenants (e.g., a company) known as “organizations”</a:t>
            </a:r>
          </a:p>
          <a:p>
            <a:pPr>
              <a:lnSpc>
                <a:spcPct val="100000"/>
              </a:lnSpc>
            </a:pPr>
            <a:endParaRPr lang="en-US" smtClean="0"/>
          </a:p>
          <a:p>
            <a:pPr>
              <a:lnSpc>
                <a:spcPct val="100000"/>
              </a:lnSpc>
            </a:pPr>
            <a:r>
              <a:rPr lang="en-US" smtClean="0"/>
              <a:t>Each organization has users</a:t>
            </a:r>
          </a:p>
          <a:p>
            <a:pPr lvl="1">
              <a:lnSpc>
                <a:spcPct val="100000"/>
              </a:lnSpc>
            </a:pPr>
            <a:r>
              <a:rPr lang="en-US" smtClean="0"/>
              <a:t>From 1 to 100,000s</a:t>
            </a:r>
          </a:p>
          <a:p>
            <a:pPr lvl="1">
              <a:lnSpc>
                <a:spcPct val="100000"/>
              </a:lnSpc>
            </a:pPr>
            <a:r>
              <a:rPr lang="en-US" smtClean="0"/>
              <a:t>Each username maps to a single organization-id</a:t>
            </a:r>
          </a:p>
          <a:p>
            <a:pPr>
              <a:lnSpc>
                <a:spcPct val="100000"/>
              </a:lnSpc>
            </a:pPr>
            <a:endParaRPr lang="en-US" smtClean="0"/>
          </a:p>
          <a:p>
            <a:pPr>
              <a:lnSpc>
                <a:spcPct val="100000"/>
              </a:lnSpc>
            </a:pPr>
            <a:r>
              <a:rPr lang="en-US" smtClean="0"/>
              <a:t>Single code base </a:t>
            </a:r>
          </a:p>
          <a:p>
            <a:pPr lvl="1">
              <a:lnSpc>
                <a:spcPct val="100000"/>
              </a:lnSpc>
            </a:pPr>
            <a:r>
              <a:rPr lang="en-US" smtClean="0"/>
              <a:t>Only 1 version to support!</a:t>
            </a:r>
          </a:p>
        </p:txBody>
      </p:sp>
      <p:sp>
        <p:nvSpPr>
          <p:cNvPr id="11269" name="TextBox 4"/>
          <p:cNvSpPr txBox="1">
            <a:spLocks noChangeArrowheads="1"/>
          </p:cNvSpPr>
          <p:nvPr/>
        </p:nvSpPr>
        <p:spPr bwMode="auto">
          <a:xfrm>
            <a:off x="609600" y="3886200"/>
            <a:ext cx="2667000" cy="1938338"/>
          </a:xfrm>
          <a:prstGeom prst="rect">
            <a:avLst/>
          </a:prstGeom>
          <a:noFill/>
          <a:ln w="9525">
            <a:noFill/>
            <a:miter lim="800000"/>
            <a:headEnd/>
            <a:tailEnd/>
          </a:ln>
        </p:spPr>
        <p:txBody>
          <a:bodyPr>
            <a:spAutoFit/>
          </a:bodyPr>
          <a:lstStyle/>
          <a:p>
            <a:pPr algn="ctr">
              <a:spcAft>
                <a:spcPts val="1800"/>
              </a:spcAft>
            </a:pPr>
            <a:r>
              <a:rPr lang="en-US" sz="1800" b="1">
                <a:solidFill>
                  <a:srgbClr val="007FCE"/>
                </a:solidFill>
              </a:rPr>
              <a:t>680,000+ Custom Objects (Tables)</a:t>
            </a:r>
          </a:p>
          <a:p>
            <a:pPr algn="ctr">
              <a:spcAft>
                <a:spcPts val="1800"/>
              </a:spcAft>
            </a:pPr>
            <a:r>
              <a:rPr lang="en-US" sz="1800" b="1">
                <a:solidFill>
                  <a:srgbClr val="007FCE"/>
                </a:solidFill>
              </a:rPr>
              <a:t>24 Production Instances</a:t>
            </a:r>
          </a:p>
          <a:p>
            <a:pPr algn="ctr">
              <a:spcAft>
                <a:spcPts val="1800"/>
              </a:spcAft>
            </a:pPr>
            <a:r>
              <a:rPr lang="en-US" sz="1800" b="1">
                <a:solidFill>
                  <a:srgbClr val="007FCE"/>
                </a:solidFill>
              </a:rPr>
              <a:t>~8 DBAs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
      <a:dk1>
        <a:srgbClr val="000000"/>
      </a:dk1>
      <a:lt1>
        <a:srgbClr val="FFFFFF"/>
      </a:lt1>
      <a:dk2>
        <a:srgbClr val="000000"/>
      </a:dk2>
      <a:lt2>
        <a:srgbClr val="19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Arial" pitchFamily="27" charset="0"/>
            <a:ea typeface="ヒラギノ角ゴ ProN W3" pitchFamily="27" charset="-128"/>
            <a:cs typeface="ヒラギノ角ゴ ProN W3" pitchFamily="27" charset="-128"/>
            <a:sym typeface="Arial" pitchFamily="27"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6683</TotalTime>
  <Pages>0</Pages>
  <Words>2827</Words>
  <Characters>0</Characters>
  <Application>Microsoft Office PowerPoint</Application>
  <PresentationFormat>On-screen Show (4:3)</PresentationFormat>
  <Lines>0</Lines>
  <Paragraphs>1068</Paragraphs>
  <Slides>35</Slides>
  <Notes>24</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2_Blank Presentation</vt:lpstr>
      <vt:lpstr>3_Blank Presentation</vt:lpstr>
      <vt:lpstr>The Magic Behind Database.com: Automation in the Cloud</vt:lpstr>
      <vt:lpstr>Slide 2</vt:lpstr>
      <vt:lpstr>Agenda</vt:lpstr>
      <vt:lpstr>Agenda</vt:lpstr>
      <vt:lpstr>Force.com is the Proven PaaS Leader</vt:lpstr>
      <vt:lpstr>Force.com: Open Platform for Building Enterprise Apps </vt:lpstr>
      <vt:lpstr>Cloud Services</vt:lpstr>
      <vt:lpstr>Agenda</vt:lpstr>
      <vt:lpstr>Site Architecture Overview</vt:lpstr>
      <vt:lpstr>Physical Architecture </vt:lpstr>
      <vt:lpstr>Our religion:  Not all “multi-tenant” designs are created equal</vt:lpstr>
      <vt:lpstr>True Multi-tenancy: Why Share Everything?</vt:lpstr>
      <vt:lpstr>Agenda</vt:lpstr>
      <vt:lpstr>Sharing Relational Data Structures is Hard</vt:lpstr>
      <vt:lpstr>Flex Schema on Steroids: Everyone’s Data</vt:lpstr>
      <vt:lpstr>Flex Schema: Everyone’s Optimizations</vt:lpstr>
      <vt:lpstr>Multi-tenant Indexing</vt:lpstr>
      <vt:lpstr>A Real World Question</vt:lpstr>
      <vt:lpstr>Slide 19</vt:lpstr>
      <vt:lpstr>Slide 20</vt:lpstr>
      <vt:lpstr>Reporting Index Optimization</vt:lpstr>
      <vt:lpstr>Agenda</vt:lpstr>
      <vt:lpstr>Dynamic Request Routing</vt:lpstr>
      <vt:lpstr>Queueing / Traffic Lights</vt:lpstr>
      <vt:lpstr>Service Protection</vt:lpstr>
      <vt:lpstr>Work Stealing</vt:lpstr>
      <vt:lpstr>Agenda</vt:lpstr>
      <vt:lpstr>Application Error Handling </vt:lpstr>
      <vt:lpstr>Test Hammers</vt:lpstr>
      <vt:lpstr>Scrutiny</vt:lpstr>
      <vt:lpstr>SQL Analyzer</vt:lpstr>
      <vt:lpstr>Pre-checkin tests</vt:lpstr>
      <vt:lpstr>Automatic Test Failure Analysis</vt:lpstr>
      <vt:lpstr>System Testing</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BODIE | group inc</dc:creator>
  <cp:lastModifiedBy>Heather</cp:lastModifiedBy>
  <cp:revision>224</cp:revision>
  <dcterms:created xsi:type="dcterms:W3CDTF">2010-02-19T22:03:00Z</dcterms:created>
  <dcterms:modified xsi:type="dcterms:W3CDTF">2011-04-09T05:28:18Z</dcterms:modified>
</cp:coreProperties>
</file>