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Microsoft_Equation1.bin" ContentType="application/vnd.openxmlformats-officedocument.oleObject"/>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357" r:id="rId2"/>
    <p:sldId id="577" r:id="rId3"/>
    <p:sldId id="574" r:id="rId4"/>
    <p:sldId id="575" r:id="rId5"/>
    <p:sldId id="579" r:id="rId6"/>
    <p:sldId id="578" r:id="rId7"/>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Calibri" pitchFamily="34" charset="0"/>
        <a:ea typeface="+mn-ea"/>
        <a:cs typeface="Arial" charset="0"/>
      </a:defRPr>
    </a:lvl1pPr>
    <a:lvl2pPr marL="457200" algn="l" rtl="0" fontAlgn="base">
      <a:spcBef>
        <a:spcPct val="0"/>
      </a:spcBef>
      <a:spcAft>
        <a:spcPct val="0"/>
      </a:spcAft>
      <a:defRPr sz="2400" kern="1200">
        <a:solidFill>
          <a:schemeClr val="tx1"/>
        </a:solidFill>
        <a:latin typeface="Calibri" pitchFamily="34" charset="0"/>
        <a:ea typeface="+mn-ea"/>
        <a:cs typeface="Arial" charset="0"/>
      </a:defRPr>
    </a:lvl2pPr>
    <a:lvl3pPr marL="914400" algn="l" rtl="0" fontAlgn="base">
      <a:spcBef>
        <a:spcPct val="0"/>
      </a:spcBef>
      <a:spcAft>
        <a:spcPct val="0"/>
      </a:spcAft>
      <a:defRPr sz="2400" kern="1200">
        <a:solidFill>
          <a:schemeClr val="tx1"/>
        </a:solidFill>
        <a:latin typeface="Calibri" pitchFamily="34" charset="0"/>
        <a:ea typeface="+mn-ea"/>
        <a:cs typeface="Arial" charset="0"/>
      </a:defRPr>
    </a:lvl3pPr>
    <a:lvl4pPr marL="1371600" algn="l" rtl="0" fontAlgn="base">
      <a:spcBef>
        <a:spcPct val="0"/>
      </a:spcBef>
      <a:spcAft>
        <a:spcPct val="0"/>
      </a:spcAft>
      <a:defRPr sz="2400" kern="1200">
        <a:solidFill>
          <a:schemeClr val="tx1"/>
        </a:solidFill>
        <a:latin typeface="Calibri" pitchFamily="34" charset="0"/>
        <a:ea typeface="+mn-ea"/>
        <a:cs typeface="Arial" charset="0"/>
      </a:defRPr>
    </a:lvl4pPr>
    <a:lvl5pPr marL="1828800" algn="l" rtl="0" fontAlgn="base">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0000"/>
    <a:srgbClr val="000000"/>
    <a:srgbClr val="DBF63C"/>
    <a:srgbClr val="B9FDED"/>
    <a:srgbClr val="86F6B3"/>
    <a:srgbClr val="A50021"/>
    <a:srgbClr val="3C8684"/>
    <a:srgbClr val="33CCCC"/>
    <a:srgbClr val="0099CC"/>
    <a:srgbClr val="843C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78242" autoAdjust="0"/>
  </p:normalViewPr>
  <p:slideViewPr>
    <p:cSldViewPr>
      <p:cViewPr varScale="1">
        <p:scale>
          <a:sx n="74" d="100"/>
          <a:sy n="74" d="100"/>
        </p:scale>
        <p:origin x="-19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3848"/>
    </p:cViewPr>
  </p:sorterViewPr>
  <p:notesViewPr>
    <p:cSldViewPr>
      <p:cViewPr varScale="1">
        <p:scale>
          <a:sx n="65" d="100"/>
          <a:sy n="65" d="100"/>
        </p:scale>
        <p:origin x="-2856" y="-102"/>
      </p:cViewPr>
      <p:guideLst>
        <p:guide orient="horz" pos="3128"/>
        <p:guide pos="214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2274"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82275" name="Rectangle 3"/>
          <p:cNvSpPr>
            <a:spLocks noGrp="1" noChangeArrowheads="1"/>
          </p:cNvSpPr>
          <p:nvPr>
            <p:ph type="dt" sz="quarter"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82276" name="Rectangle 4"/>
          <p:cNvSpPr>
            <a:spLocks noGrp="1" noChangeArrowheads="1"/>
          </p:cNvSpPr>
          <p:nvPr>
            <p:ph type="ftr" sz="quarter" idx="2"/>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82277" name="Rectangle 5"/>
          <p:cNvSpPr>
            <a:spLocks noGrp="1" noChangeArrowheads="1"/>
          </p:cNvSpPr>
          <p:nvPr>
            <p:ph type="sldNum" sz="quarter" idx="3"/>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4D8950D-FA54-4B60-A177-B9B35B7176C4}" type="slidenum">
              <a:rPr lang="en-US"/>
              <a:pPr/>
              <a:t>‹#›</a:t>
            </a:fld>
            <a:endParaRPr lang="en-US"/>
          </a:p>
        </p:txBody>
      </p:sp>
    </p:spTree>
    <p:extLst>
      <p:ext uri="{BB962C8B-B14F-4D97-AF65-F5344CB8AC3E}">
        <p14:creationId xmlns:p14="http://schemas.microsoft.com/office/powerpoint/2010/main" val="4233035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14339" name="Rectangle 3"/>
          <p:cNvSpPr>
            <a:spLocks noGrp="1" noChangeArrowheads="1"/>
          </p:cNvSpPr>
          <p:nvPr>
            <p:ph type="dt" idx="1"/>
          </p:nvPr>
        </p:nvSpPr>
        <p:spPr bwMode="auto">
          <a:xfrm>
            <a:off x="3848100" y="0"/>
            <a:ext cx="294481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14340"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79450" y="4718050"/>
            <a:ext cx="5435600"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14343" name="Rectangle 7"/>
          <p:cNvSpPr>
            <a:spLocks noGrp="1" noChangeArrowheads="1"/>
          </p:cNvSpPr>
          <p:nvPr>
            <p:ph type="sldNum" sz="quarter" idx="5"/>
          </p:nvPr>
        </p:nvSpPr>
        <p:spPr bwMode="auto">
          <a:xfrm>
            <a:off x="3848100" y="9432925"/>
            <a:ext cx="294481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AA2B018A-536A-4E95-B27E-3171BA8DAA5E}" type="slidenum">
              <a:rPr lang="en-US"/>
              <a:pPr/>
              <a:t>‹#›</a:t>
            </a:fld>
            <a:endParaRPr lang="en-US"/>
          </a:p>
        </p:txBody>
      </p:sp>
    </p:spTree>
    <p:extLst>
      <p:ext uri="{BB962C8B-B14F-4D97-AF65-F5344CB8AC3E}">
        <p14:creationId xmlns:p14="http://schemas.microsoft.com/office/powerpoint/2010/main" val="272622283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None/>
            </a:pPr>
            <a:endParaRPr lang="en-US" noProof="0"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F1254F-7C3A-4616-8009-74FB2BBDEA45}" type="slidenum">
              <a:rPr lang="el-GR"/>
              <a:pPr fontAlgn="base">
                <a:spcBef>
                  <a:spcPct val="0"/>
                </a:spcBef>
                <a:spcAft>
                  <a:spcPct val="0"/>
                </a:spcAft>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Predictability</a:t>
            </a:r>
            <a:r>
              <a:rPr lang="en-US" baseline="0" dirty="0" smtClean="0"/>
              <a:t> is more important than performance</a:t>
            </a:r>
          </a:p>
          <a:p>
            <a:pPr>
              <a:buFont typeface="Wingdings" charset="2"/>
              <a:buNone/>
            </a:pPr>
            <a:r>
              <a:rPr lang="en-US" baseline="0" dirty="0" smtClean="0">
                <a:sym typeface="Wingdings"/>
              </a:rPr>
              <a:t>People making decisions about which apps to use don’t really know how the app will use storage.</a:t>
            </a:r>
          </a:p>
          <a:p>
            <a:pPr>
              <a:buFont typeface="Wingdings" charset="2"/>
              <a:buNone/>
            </a:pPr>
            <a:r>
              <a:rPr lang="en-US" baseline="0" dirty="0" smtClean="0">
                <a:sym typeface="Wingdings"/>
              </a:rPr>
              <a:t>Apps do not necessarily exploit all of storage characteristics.</a:t>
            </a:r>
          </a:p>
          <a:p>
            <a:pPr>
              <a:buFont typeface="Wingdings" charset="2"/>
              <a:buNone/>
            </a:pPr>
            <a:r>
              <a:rPr lang="en-US" baseline="0" dirty="0" smtClean="0">
                <a:sym typeface="Wingdings"/>
              </a:rPr>
              <a:t>“I want to store a dataset and have it last for 10 years”. </a:t>
            </a:r>
            <a:r>
              <a:rPr lang="en-US" baseline="0" dirty="0" err="1" smtClean="0">
                <a:sym typeface="Wingdings"/>
              </a:rPr>
              <a:t>Noone</a:t>
            </a:r>
            <a:r>
              <a:rPr lang="en-US" baseline="0" dirty="0" smtClean="0">
                <a:sym typeface="Wingdings"/>
              </a:rPr>
              <a:t> offers that guarantee today.</a:t>
            </a:r>
          </a:p>
          <a:p>
            <a:pPr>
              <a:buFont typeface="Wingdings" charset="2"/>
              <a:buNone/>
            </a:pPr>
            <a:r>
              <a:rPr lang="en-US" baseline="0" dirty="0" smtClean="0">
                <a:sym typeface="Wingdings"/>
              </a:rPr>
              <a:t>(perhaps a model for insurance? Would you mind knowing you will get $10 every time cloud loses a picture?)</a:t>
            </a:r>
          </a:p>
          <a:p>
            <a:pPr>
              <a:buFont typeface="Wingdings" charset="2"/>
              <a:buNone/>
            </a:pPr>
            <a:endParaRPr lang="en-US" baseline="0" dirty="0" smtClean="0">
              <a:sym typeface="Wingdings"/>
            </a:endParaRPr>
          </a:p>
          <a:p>
            <a:pPr>
              <a:buFont typeface="Wingdings" charset="2"/>
              <a:buNone/>
            </a:pPr>
            <a:r>
              <a:rPr lang="en-US" baseline="0" dirty="0" smtClean="0">
                <a:sym typeface="Wingdings"/>
              </a:rPr>
              <a:t>I have 100 TB of data with a cloud company who just folded. How do I transfer the data out to a different cloud company? </a:t>
            </a:r>
            <a:r>
              <a:rPr lang="en-US" baseline="0" dirty="0" err="1" smtClean="0">
                <a:sym typeface="Wingdings"/>
              </a:rPr>
              <a:t>Noone</a:t>
            </a:r>
            <a:r>
              <a:rPr lang="en-US" baseline="0" dirty="0" smtClean="0">
                <a:sym typeface="Wingdings"/>
              </a:rPr>
              <a:t> can do this fast today.</a:t>
            </a:r>
          </a:p>
          <a:p>
            <a:r>
              <a:rPr lang="en-US" baseline="0" dirty="0" smtClean="0"/>
              <a:t>Model of industry: multiple storage services with different characteristics</a:t>
            </a:r>
          </a:p>
          <a:p>
            <a:pPr>
              <a:buFont typeface="Wingdings" charset="2"/>
              <a:buChar char="à"/>
            </a:pPr>
            <a:r>
              <a:rPr lang="en-US" baseline="0" dirty="0" smtClean="0">
                <a:sym typeface="Wingdings"/>
              </a:rPr>
              <a:t>meet needs of different user categories</a:t>
            </a:r>
          </a:p>
          <a:p>
            <a:pPr>
              <a:buFont typeface="Wingdings" charset="2"/>
              <a:buNone/>
            </a:pPr>
            <a:r>
              <a:rPr lang="en-US" baseline="0" dirty="0" smtClean="0">
                <a:sym typeface="Wingdings"/>
              </a:rPr>
              <a:t>Would be nice to use different storage technologies to meet different user needs!</a:t>
            </a:r>
          </a:p>
          <a:p>
            <a:pPr>
              <a:buFont typeface="Wingdings" charset="2"/>
              <a:buNone/>
            </a:pPr>
            <a:endParaRPr lang="en-US" baseline="0" dirty="0" smtClean="0">
              <a:sym typeface="Wingdings"/>
            </a:endParaRPr>
          </a:p>
          <a:p>
            <a:pPr>
              <a:buFont typeface="Wingdings" charset="2"/>
              <a:buChar char="à"/>
            </a:pPr>
            <a:endParaRPr lang="en-US" dirty="0"/>
          </a:p>
        </p:txBody>
      </p:sp>
      <p:sp>
        <p:nvSpPr>
          <p:cNvPr id="4" name="Slide Number Placeholder 3"/>
          <p:cNvSpPr>
            <a:spLocks noGrp="1"/>
          </p:cNvSpPr>
          <p:nvPr>
            <p:ph type="sldNum" sz="quarter" idx="10"/>
          </p:nvPr>
        </p:nvSpPr>
        <p:spPr/>
        <p:txBody>
          <a:bodyPr/>
          <a:lstStyle/>
          <a:p>
            <a:fld id="{5E8C2538-1EDA-3547-AA2C-E53A600200D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Single-server automated design = data organization</a:t>
            </a:r>
          </a:p>
          <a:p>
            <a:r>
              <a:rPr lang="en-US" dirty="0" smtClean="0"/>
              <a:t>On the cloud data organization on the disk seems far, far away</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3</a:t>
            </a:fld>
            <a:endParaRPr lang="en-US"/>
          </a:p>
        </p:txBody>
      </p:sp>
    </p:spTree>
    <p:extLst>
      <p:ext uri="{BB962C8B-B14F-4D97-AF65-F5344CB8AC3E}">
        <p14:creationId xmlns:p14="http://schemas.microsoft.com/office/powerpoint/2010/main" val="3630288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Arial" charset="0"/>
                <a:ea typeface="+mn-ea"/>
                <a:cs typeface="Arial" charset="0"/>
              </a:rPr>
              <a:t>Emerging providers of online services offer access to data </a:t>
            </a:r>
            <a:r>
              <a:rPr lang="en-US" sz="1200" kern="1200" dirty="0" err="1" smtClean="0">
                <a:solidFill>
                  <a:schemeClr val="tx1"/>
                </a:solidFill>
                <a:latin typeface="Arial" charset="0"/>
                <a:ea typeface="+mn-ea"/>
                <a:cs typeface="Arial" charset="0"/>
              </a:rPr>
              <a:t>collec</a:t>
            </a:r>
            <a:r>
              <a:rPr lang="en-US" sz="1200" kern="1200" dirty="0" smtClean="0">
                <a:solidFill>
                  <a:schemeClr val="tx1"/>
                </a:solidFill>
                <a:latin typeface="Arial" charset="0"/>
                <a:ea typeface="+mn-ea"/>
                <a:cs typeface="Arial" charset="0"/>
              </a:rPr>
              <a:t>- </a:t>
            </a:r>
            <a:r>
              <a:rPr lang="en-US" sz="1200" kern="1200" dirty="0" err="1" smtClean="0">
                <a:solidFill>
                  <a:schemeClr val="tx1"/>
                </a:solidFill>
                <a:latin typeface="Arial" charset="0"/>
                <a:ea typeface="+mn-ea"/>
                <a:cs typeface="Arial" charset="0"/>
              </a:rPr>
              <a:t>tions</a:t>
            </a:r>
            <a:r>
              <a:rPr lang="en-US" sz="1200" kern="1200" dirty="0" smtClean="0">
                <a:solidFill>
                  <a:schemeClr val="tx1"/>
                </a:solidFill>
                <a:latin typeface="Arial" charset="0"/>
                <a:ea typeface="+mn-ea"/>
                <a:cs typeface="Arial" charset="0"/>
              </a:rPr>
              <a:t>. Such data service providers need to build data structures, e.g. materialized views and indexes, in order to offer better per- </a:t>
            </a:r>
            <a:r>
              <a:rPr lang="en-US" sz="1200" kern="1200" dirty="0" err="1" smtClean="0">
                <a:solidFill>
                  <a:schemeClr val="tx1"/>
                </a:solidFill>
                <a:latin typeface="Arial" charset="0"/>
                <a:ea typeface="+mn-ea"/>
                <a:cs typeface="Arial" charset="0"/>
              </a:rPr>
              <a:t>formance</a:t>
            </a:r>
            <a:r>
              <a:rPr lang="en-US" sz="1200" kern="1200" dirty="0" smtClean="0">
                <a:solidFill>
                  <a:schemeClr val="tx1"/>
                </a:solidFill>
                <a:latin typeface="Arial" charset="0"/>
                <a:ea typeface="+mn-ea"/>
                <a:cs typeface="Arial" charset="0"/>
              </a:rPr>
              <a:t> for user query execution. The cost of such structures is charged to the user as part of the overall query service cost. In order to ensure the economic viability of the provider, the building and maintenance cost of new structures has to be amortized to a set of prospective query services that will use them. This work proposes a novel stochastic model that predicts the extent of cost </a:t>
            </a:r>
            <a:r>
              <a:rPr lang="en-US" sz="1200" kern="1200" dirty="0" err="1" smtClean="0">
                <a:solidFill>
                  <a:schemeClr val="tx1"/>
                </a:solidFill>
                <a:latin typeface="Arial" charset="0"/>
                <a:ea typeface="+mn-ea"/>
                <a:cs typeface="Arial" charset="0"/>
              </a:rPr>
              <a:t>amortiza</a:t>
            </a:r>
            <a:r>
              <a:rPr lang="en-US" sz="1200" kern="1200" dirty="0" smtClean="0">
                <a:solidFill>
                  <a:schemeClr val="tx1"/>
                </a:solidFill>
                <a:latin typeface="Arial" charset="0"/>
                <a:ea typeface="+mn-ea"/>
                <a:cs typeface="Arial" charset="0"/>
              </a:rPr>
              <a:t>- </a:t>
            </a:r>
            <a:r>
              <a:rPr lang="en-US" sz="1200" kern="1200" dirty="0" err="1" smtClean="0">
                <a:solidFill>
                  <a:schemeClr val="tx1"/>
                </a:solidFill>
                <a:latin typeface="Arial" charset="0"/>
                <a:ea typeface="+mn-ea"/>
                <a:cs typeface="Arial" charset="0"/>
              </a:rPr>
              <a:t>tion</a:t>
            </a:r>
            <a:r>
              <a:rPr lang="en-US" sz="1200" kern="1200" dirty="0" smtClean="0">
                <a:solidFill>
                  <a:schemeClr val="tx1"/>
                </a:solidFill>
                <a:latin typeface="Arial" charset="0"/>
                <a:ea typeface="+mn-ea"/>
                <a:cs typeface="Arial" charset="0"/>
              </a:rPr>
              <a:t> in time and number of services. The model is completed with a novel method that regresses query traffic statistics and provides in- put to the prediction model. In order to demonstrate the effectiveness of the prediction model, we study its application on an extension of an existing economy model for the management of a cloud DBMS. A thorough experimental study shows that the prediction model en- </a:t>
            </a:r>
            <a:r>
              <a:rPr lang="en-US" sz="1200" kern="1200" dirty="0" err="1" smtClean="0">
                <a:solidFill>
                  <a:schemeClr val="tx1"/>
                </a:solidFill>
                <a:latin typeface="Arial" charset="0"/>
                <a:ea typeface="+mn-ea"/>
                <a:cs typeface="Arial" charset="0"/>
              </a:rPr>
              <a:t>sures</a:t>
            </a:r>
            <a:r>
              <a:rPr lang="en-US" sz="1200" kern="1200" dirty="0" smtClean="0">
                <a:solidFill>
                  <a:schemeClr val="tx1"/>
                </a:solidFill>
                <a:latin typeface="Arial" charset="0"/>
                <a:ea typeface="+mn-ea"/>
                <a:cs typeface="Arial" charset="0"/>
              </a:rPr>
              <a:t> the economic viability of the cloud DBMS while enabling the offer of fast and cheap query services.</a:t>
            </a:r>
            <a:endParaRPr lang="en-US"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4</a:t>
            </a:fld>
            <a:endParaRPr lang="en-US"/>
          </a:p>
        </p:txBody>
      </p:sp>
    </p:spTree>
    <p:extLst>
      <p:ext uri="{BB962C8B-B14F-4D97-AF65-F5344CB8AC3E}">
        <p14:creationId xmlns:p14="http://schemas.microsoft.com/office/powerpoint/2010/main" val="1240227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Placeholder 2"/>
          <p:cNvSpPr>
            <a:spLocks noGrp="1" noRot="1" noChangeAspect="1" noChangeArrowheads="1" noTextEdit="1"/>
          </p:cNvSpPr>
          <p:nvPr>
            <p:ph type="sldImg"/>
          </p:nvPr>
        </p:nvSpPr>
        <p:spPr>
          <a:ln/>
        </p:spPr>
      </p:sp>
      <p:sp>
        <p:nvSpPr>
          <p:cNvPr id="60418" name="Placeholder 3"/>
          <p:cNvSpPr>
            <a:spLocks noGrp="1" noChangeArrowheads="1"/>
          </p:cNvSpPr>
          <p:nvPr>
            <p:ph type="body" idx="1"/>
          </p:nvPr>
        </p:nvSpPr>
        <p:spPr>
          <a:noFill/>
          <a:ln/>
        </p:spPr>
        <p:txBody>
          <a:bodyPr/>
          <a:lstStyle/>
          <a:p>
            <a:r>
              <a:rPr lang="en-US" dirty="0" smtClean="0"/>
              <a:t>We propose a</a:t>
            </a:r>
            <a:r>
              <a:rPr lang="en-US" baseline="0" dirty="0" smtClean="0"/>
              <a:t> novel stochastic model for the prediction of cost amortization of data structures. Our motivation derives from the necessity to amortize the building and even the maintenance (monetary) cost that has been invested by a cloud data service provider in new data structures that can accelerate user query execution. The cost of a new structure has to be amortized to the user queries that will be posed to the provider in the future and their execution can benefit from the employment of the structure. We have to balance two opposite tends: (a) the risk to </a:t>
            </a:r>
            <a:r>
              <a:rPr lang="en-US" baseline="0" dirty="0" err="1" smtClean="0"/>
              <a:t>mispredict</a:t>
            </a:r>
            <a:r>
              <a:rPr lang="en-US" baseline="0" dirty="0" smtClean="0"/>
              <a:t> the number of future queries, (</a:t>
            </a:r>
            <a:r>
              <a:rPr lang="en-US" baseline="0" dirty="0" err="1" smtClean="0"/>
              <a:t>b</a:t>
            </a:r>
            <a:r>
              <a:rPr lang="en-US" baseline="0" dirty="0" smtClean="0"/>
              <a:t>) the risk to end up with very expensive query plans. On one hand, if we amortize the cost to a small number of future user queries, we diminish the risk of </a:t>
            </a:r>
            <a:r>
              <a:rPr lang="en-US" baseline="0" dirty="0" err="1" smtClean="0"/>
              <a:t>misprediction</a:t>
            </a:r>
            <a:r>
              <a:rPr lang="en-US" baseline="0" dirty="0" smtClean="0"/>
              <a:t>, but the individual user payments for a structure will be so high, that the respective query plans will be very expensive. Such expensive plans may not be desirable by the users (in fact the cost of such plans may exceed the user budget). In this case these plans will not be selected for execution and the cost of the structure will not be amortized. On the other hand, if we amortize the cost to a big number of future user queries, we will end up with small individual payments, but this big number of queries may never be posed to the provider, and therefore the total cost of the structure will not be amortized.</a:t>
            </a:r>
          </a:p>
          <a:p>
            <a:r>
              <a:rPr lang="en-US" baseline="0" dirty="0" smtClean="0"/>
              <a:t>Our model balances this pair of opposite tends by estimating as accurately as possible the “survivability” of a new structure in the data service provider. The survivability is the extent in time AND in number of queries of a new structure, such that the total cost is amortized with a small risk.</a:t>
            </a:r>
          </a:p>
          <a:p>
            <a:endParaRPr lang="en-US" baseline="0" dirty="0" smtClean="0"/>
          </a:p>
          <a:p>
            <a:r>
              <a:rPr lang="en-US" baseline="0" dirty="0" smtClean="0"/>
              <a:t>(Notes: a structure is either cached columns or an index. The building cost of a structure is 7 orders of magnitude bigger than the maintenance cost, based on the Amazon charge scheme for using cloud infrastructure. Therefore we focus on amortizing the building cost.)</a:t>
            </a:r>
          </a:p>
          <a:p>
            <a:endParaRPr lang="en-US" baseline="0" dirty="0" smtClean="0"/>
          </a:p>
          <a:p>
            <a:r>
              <a:rPr lang="en-US" baseline="0" dirty="0" smtClean="0"/>
              <a:t>In the following I will briefly present the model:</a:t>
            </a:r>
          </a:p>
          <a:p>
            <a:endParaRPr lang="en-US" baseline="0" dirty="0" smtClean="0"/>
          </a:p>
          <a:p>
            <a:r>
              <a:rPr lang="en-US" baseline="0" dirty="0" smtClean="0"/>
              <a:t>The model is based on two basic notions:</a:t>
            </a:r>
          </a:p>
          <a:p>
            <a:r>
              <a:rPr lang="en-US" baseline="0" dirty="0" smtClean="0"/>
              <a:t>(a) The usefulness of a new structure S, which is the conditional probability distribution that S is useful for the execution of an incoming query, on the basis that such a a query has been posed. For example, the green box represents a query for which S is useful and a red box a query for which S is not useful. In time points (in practice intervals) that there are incoming queries, we estimate if the new structure would have been useful. (Of course we monitor query arrival prior to deciding amortization).</a:t>
            </a:r>
          </a:p>
          <a:p>
            <a:r>
              <a:rPr lang="en-US" baseline="0" dirty="0" smtClean="0"/>
              <a:t>(</a:t>
            </a:r>
            <a:r>
              <a:rPr lang="en-US" baseline="0" dirty="0" err="1" smtClean="0"/>
              <a:t>b</a:t>
            </a:r>
            <a:r>
              <a:rPr lang="en-US" baseline="0" dirty="0" smtClean="0"/>
              <a:t>) The stability of a new structure S, which is the probability distribution that data related to S is not updated.</a:t>
            </a:r>
          </a:p>
          <a:p>
            <a:endParaRPr lang="en-US" baseline="0" dirty="0" smtClean="0"/>
          </a:p>
          <a:p>
            <a:endParaRPr lang="en-US" baseline="0" dirty="0" smtClean="0"/>
          </a:p>
          <a:p>
            <a:endParaRPr lang="en-US" baseline="0"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View cloud as one DB</a:t>
            </a:r>
          </a:p>
          <a:p>
            <a:r>
              <a:rPr lang="en-US" dirty="0" smtClean="0"/>
              <a:t>Sample, not compute, data access latencies</a:t>
            </a:r>
          </a:p>
          <a:p>
            <a:r>
              <a:rPr lang="en-US" dirty="0" smtClean="0"/>
              <a:t>Target: predictability/scalability</a:t>
            </a:r>
          </a:p>
          <a:p>
            <a:endParaRPr lang="en-US" dirty="0"/>
          </a:p>
        </p:txBody>
      </p:sp>
      <p:sp>
        <p:nvSpPr>
          <p:cNvPr id="4" name="Slide Number Placeholder 3"/>
          <p:cNvSpPr>
            <a:spLocks noGrp="1"/>
          </p:cNvSpPr>
          <p:nvPr>
            <p:ph type="sldNum" sz="quarter" idx="10"/>
          </p:nvPr>
        </p:nvSpPr>
        <p:spPr/>
        <p:txBody>
          <a:bodyPr/>
          <a:lstStyle/>
          <a:p>
            <a:fld id="{AA2B018A-536A-4E95-B27E-3171BA8DAA5E}" type="slidenum">
              <a:rPr lang="en-US" smtClean="0"/>
              <a:pPr/>
              <a:t>6</a:t>
            </a:fld>
            <a:endParaRPr lang="en-US"/>
          </a:p>
        </p:txBody>
      </p:sp>
    </p:spTree>
    <p:extLst>
      <p:ext uri="{BB962C8B-B14F-4D97-AF65-F5344CB8AC3E}">
        <p14:creationId xmlns:p14="http://schemas.microsoft.com/office/powerpoint/2010/main" val="4203840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3315" name="Rectangle 3"/>
          <p:cNvSpPr>
            <a:spLocks noGrp="1" noChangeArrowheads="1"/>
          </p:cNvSpPr>
          <p:nvPr>
            <p:ph type="subTitle" idx="1"/>
          </p:nvPr>
        </p:nvSpPr>
        <p:spPr>
          <a:xfrm>
            <a:off x="685800" y="3886200"/>
            <a:ext cx="7772400" cy="1752600"/>
          </a:xfrm>
        </p:spPr>
        <p:txBody>
          <a:bodyPr/>
          <a:lstStyle>
            <a:lvl1pPr marL="0" indent="0">
              <a:buFontTx/>
              <a:buNone/>
              <a:defRPr/>
            </a:lvl1pPr>
          </a:lstStyle>
          <a:p>
            <a:r>
              <a:rPr lang="en-US"/>
              <a:t>Click to edit Master subtitle style</a:t>
            </a:r>
          </a:p>
        </p:txBody>
      </p:sp>
      <p:grpSp>
        <p:nvGrpSpPr>
          <p:cNvPr id="13319" name="Group 7"/>
          <p:cNvGrpSpPr>
            <a:grpSpLocks noChangeAspect="1"/>
          </p:cNvGrpSpPr>
          <p:nvPr/>
        </p:nvGrpSpPr>
        <p:grpSpPr bwMode="auto">
          <a:xfrm>
            <a:off x="7162800" y="6096000"/>
            <a:ext cx="1590675" cy="457200"/>
            <a:chOff x="3269" y="1445"/>
            <a:chExt cx="1680" cy="482"/>
          </a:xfrm>
        </p:grpSpPr>
        <p:sp>
          <p:nvSpPr>
            <p:cNvPr id="13320" name="Rectangle 8"/>
            <p:cNvSpPr>
              <a:spLocks noChangeAspect="1" noChangeArrowheads="1"/>
            </p:cNvSpPr>
            <p:nvPr userDrawn="1"/>
          </p:nvSpPr>
          <p:spPr bwMode="auto">
            <a:xfrm>
              <a:off x="3269" y="1445"/>
              <a:ext cx="1680" cy="480"/>
            </a:xfrm>
            <a:prstGeom prst="rect">
              <a:avLst/>
            </a:prstGeom>
            <a:solidFill>
              <a:srgbClr val="FFFFFF"/>
            </a:solidFill>
            <a:ln w="9525">
              <a:noFill/>
              <a:miter lim="800000"/>
              <a:headEnd/>
              <a:tailEnd/>
            </a:ln>
          </p:spPr>
          <p:txBody>
            <a:bodyPr/>
            <a:lstStyle/>
            <a:p>
              <a:endParaRPr lang="en-US"/>
            </a:p>
          </p:txBody>
        </p:sp>
        <p:sp>
          <p:nvSpPr>
            <p:cNvPr id="13321" name="Freeform 9"/>
            <p:cNvSpPr>
              <a:spLocks noChangeAspect="1"/>
            </p:cNvSpPr>
            <p:nvPr userDrawn="1"/>
          </p:nvSpPr>
          <p:spPr bwMode="auto">
            <a:xfrm>
              <a:off x="3269" y="1445"/>
              <a:ext cx="545" cy="480"/>
            </a:xfrm>
            <a:custGeom>
              <a:avLst/>
              <a:gdLst/>
              <a:ahLst/>
              <a:cxnLst>
                <a:cxn ang="0">
                  <a:pos x="0" y="0"/>
                </a:cxn>
                <a:cxn ang="0">
                  <a:pos x="545" y="0"/>
                </a:cxn>
                <a:cxn ang="0">
                  <a:pos x="530" y="35"/>
                </a:cxn>
                <a:cxn ang="0">
                  <a:pos x="515" y="70"/>
                </a:cxn>
                <a:cxn ang="0">
                  <a:pos x="505" y="103"/>
                </a:cxn>
                <a:cxn ang="0">
                  <a:pos x="496" y="134"/>
                </a:cxn>
                <a:cxn ang="0">
                  <a:pos x="490" y="166"/>
                </a:cxn>
                <a:cxn ang="0">
                  <a:pos x="485" y="196"/>
                </a:cxn>
                <a:cxn ang="0">
                  <a:pos x="482" y="224"/>
                </a:cxn>
                <a:cxn ang="0">
                  <a:pos x="482" y="251"/>
                </a:cxn>
                <a:cxn ang="0">
                  <a:pos x="482" y="277"/>
                </a:cxn>
                <a:cxn ang="0">
                  <a:pos x="485" y="302"/>
                </a:cxn>
                <a:cxn ang="0">
                  <a:pos x="488" y="325"/>
                </a:cxn>
                <a:cxn ang="0">
                  <a:pos x="491" y="347"/>
                </a:cxn>
                <a:cxn ang="0">
                  <a:pos x="496" y="368"/>
                </a:cxn>
                <a:cxn ang="0">
                  <a:pos x="502" y="387"/>
                </a:cxn>
                <a:cxn ang="0">
                  <a:pos x="508" y="404"/>
                </a:cxn>
                <a:cxn ang="0">
                  <a:pos x="514" y="419"/>
                </a:cxn>
                <a:cxn ang="0">
                  <a:pos x="520" y="433"/>
                </a:cxn>
                <a:cxn ang="0">
                  <a:pos x="526" y="446"/>
                </a:cxn>
                <a:cxn ang="0">
                  <a:pos x="530" y="456"/>
                </a:cxn>
                <a:cxn ang="0">
                  <a:pos x="536" y="465"/>
                </a:cxn>
                <a:cxn ang="0">
                  <a:pos x="539" y="472"/>
                </a:cxn>
                <a:cxn ang="0">
                  <a:pos x="545" y="479"/>
                </a:cxn>
                <a:cxn ang="0">
                  <a:pos x="545" y="480"/>
                </a:cxn>
                <a:cxn ang="0">
                  <a:pos x="0" y="480"/>
                </a:cxn>
                <a:cxn ang="0">
                  <a:pos x="0" y="0"/>
                </a:cxn>
              </a:cxnLst>
              <a:rect l="0" t="0" r="r" b="b"/>
              <a:pathLst>
                <a:path w="545" h="480">
                  <a:moveTo>
                    <a:pt x="0" y="0"/>
                  </a:moveTo>
                  <a:lnTo>
                    <a:pt x="545" y="0"/>
                  </a:lnTo>
                  <a:lnTo>
                    <a:pt x="530" y="35"/>
                  </a:lnTo>
                  <a:lnTo>
                    <a:pt x="515" y="70"/>
                  </a:lnTo>
                  <a:lnTo>
                    <a:pt x="505" y="103"/>
                  </a:lnTo>
                  <a:lnTo>
                    <a:pt x="496" y="134"/>
                  </a:lnTo>
                  <a:lnTo>
                    <a:pt x="490" y="166"/>
                  </a:lnTo>
                  <a:lnTo>
                    <a:pt x="485" y="196"/>
                  </a:lnTo>
                  <a:lnTo>
                    <a:pt x="482" y="224"/>
                  </a:lnTo>
                  <a:lnTo>
                    <a:pt x="482" y="251"/>
                  </a:lnTo>
                  <a:lnTo>
                    <a:pt x="482" y="277"/>
                  </a:lnTo>
                  <a:lnTo>
                    <a:pt x="485" y="302"/>
                  </a:lnTo>
                  <a:lnTo>
                    <a:pt x="488" y="325"/>
                  </a:lnTo>
                  <a:lnTo>
                    <a:pt x="491" y="347"/>
                  </a:lnTo>
                  <a:lnTo>
                    <a:pt x="496" y="368"/>
                  </a:lnTo>
                  <a:lnTo>
                    <a:pt x="502" y="387"/>
                  </a:lnTo>
                  <a:lnTo>
                    <a:pt x="508" y="404"/>
                  </a:lnTo>
                  <a:lnTo>
                    <a:pt x="514" y="419"/>
                  </a:lnTo>
                  <a:lnTo>
                    <a:pt x="520" y="433"/>
                  </a:lnTo>
                  <a:lnTo>
                    <a:pt x="526" y="446"/>
                  </a:lnTo>
                  <a:lnTo>
                    <a:pt x="530" y="456"/>
                  </a:lnTo>
                  <a:lnTo>
                    <a:pt x="536" y="465"/>
                  </a:lnTo>
                  <a:lnTo>
                    <a:pt x="539" y="472"/>
                  </a:lnTo>
                  <a:lnTo>
                    <a:pt x="545" y="479"/>
                  </a:lnTo>
                  <a:lnTo>
                    <a:pt x="545" y="480"/>
                  </a:lnTo>
                  <a:lnTo>
                    <a:pt x="0" y="480"/>
                  </a:lnTo>
                  <a:lnTo>
                    <a:pt x="0" y="0"/>
                  </a:lnTo>
                  <a:close/>
                </a:path>
              </a:pathLst>
            </a:custGeom>
            <a:solidFill>
              <a:srgbClr val="963237"/>
            </a:solidFill>
            <a:ln w="9525">
              <a:noFill/>
              <a:round/>
              <a:headEnd/>
              <a:tailEnd/>
            </a:ln>
          </p:spPr>
          <p:txBody>
            <a:bodyPr/>
            <a:lstStyle/>
            <a:p>
              <a:endParaRPr lang="en-US"/>
            </a:p>
          </p:txBody>
        </p:sp>
        <p:sp>
          <p:nvSpPr>
            <p:cNvPr id="13322" name="Freeform 10"/>
            <p:cNvSpPr>
              <a:spLocks noChangeAspect="1"/>
            </p:cNvSpPr>
            <p:nvPr userDrawn="1"/>
          </p:nvSpPr>
          <p:spPr bwMode="auto">
            <a:xfrm>
              <a:off x="4397" y="1445"/>
              <a:ext cx="552" cy="480"/>
            </a:xfrm>
            <a:custGeom>
              <a:avLst/>
              <a:gdLst/>
              <a:ahLst/>
              <a:cxnLst>
                <a:cxn ang="0">
                  <a:pos x="0" y="0"/>
                </a:cxn>
                <a:cxn ang="0">
                  <a:pos x="552" y="0"/>
                </a:cxn>
                <a:cxn ang="0">
                  <a:pos x="551" y="480"/>
                </a:cxn>
                <a:cxn ang="0">
                  <a:pos x="67" y="480"/>
                </a:cxn>
                <a:cxn ang="0">
                  <a:pos x="51" y="454"/>
                </a:cxn>
                <a:cxn ang="0">
                  <a:pos x="39" y="428"/>
                </a:cxn>
                <a:cxn ang="0">
                  <a:pos x="28" y="404"/>
                </a:cxn>
                <a:cxn ang="0">
                  <a:pos x="20" y="381"/>
                </a:cxn>
                <a:cxn ang="0">
                  <a:pos x="13" y="358"/>
                </a:cxn>
                <a:cxn ang="0">
                  <a:pos x="8" y="338"/>
                </a:cxn>
                <a:cxn ang="0">
                  <a:pos x="5" y="320"/>
                </a:cxn>
                <a:cxn ang="0">
                  <a:pos x="2" y="303"/>
                </a:cxn>
                <a:cxn ang="0">
                  <a:pos x="1" y="290"/>
                </a:cxn>
                <a:cxn ang="0">
                  <a:pos x="0" y="278"/>
                </a:cxn>
                <a:cxn ang="0">
                  <a:pos x="0" y="0"/>
                </a:cxn>
              </a:cxnLst>
              <a:rect l="0" t="0" r="r" b="b"/>
              <a:pathLst>
                <a:path w="552" h="480">
                  <a:moveTo>
                    <a:pt x="0" y="0"/>
                  </a:moveTo>
                  <a:lnTo>
                    <a:pt x="552" y="0"/>
                  </a:lnTo>
                  <a:lnTo>
                    <a:pt x="551" y="480"/>
                  </a:lnTo>
                  <a:lnTo>
                    <a:pt x="67" y="480"/>
                  </a:lnTo>
                  <a:lnTo>
                    <a:pt x="51" y="454"/>
                  </a:lnTo>
                  <a:lnTo>
                    <a:pt x="39" y="428"/>
                  </a:lnTo>
                  <a:lnTo>
                    <a:pt x="28" y="404"/>
                  </a:lnTo>
                  <a:lnTo>
                    <a:pt x="20" y="381"/>
                  </a:lnTo>
                  <a:lnTo>
                    <a:pt x="13" y="358"/>
                  </a:lnTo>
                  <a:lnTo>
                    <a:pt x="8" y="338"/>
                  </a:lnTo>
                  <a:lnTo>
                    <a:pt x="5" y="320"/>
                  </a:lnTo>
                  <a:lnTo>
                    <a:pt x="2" y="303"/>
                  </a:lnTo>
                  <a:lnTo>
                    <a:pt x="1" y="290"/>
                  </a:lnTo>
                  <a:lnTo>
                    <a:pt x="0" y="278"/>
                  </a:lnTo>
                  <a:lnTo>
                    <a:pt x="0" y="0"/>
                  </a:lnTo>
                  <a:close/>
                </a:path>
              </a:pathLst>
            </a:custGeom>
            <a:solidFill>
              <a:srgbClr val="963237"/>
            </a:solidFill>
            <a:ln w="9525">
              <a:noFill/>
              <a:round/>
              <a:headEnd/>
              <a:tailEnd/>
            </a:ln>
          </p:spPr>
          <p:txBody>
            <a:bodyPr/>
            <a:lstStyle/>
            <a:p>
              <a:endParaRPr lang="en-US"/>
            </a:p>
          </p:txBody>
        </p:sp>
        <p:sp>
          <p:nvSpPr>
            <p:cNvPr id="13323" name="Freeform 11"/>
            <p:cNvSpPr>
              <a:spLocks noChangeAspect="1"/>
            </p:cNvSpPr>
            <p:nvPr userDrawn="1"/>
          </p:nvSpPr>
          <p:spPr bwMode="auto">
            <a:xfrm>
              <a:off x="3797" y="1445"/>
              <a:ext cx="121" cy="482"/>
            </a:xfrm>
            <a:custGeom>
              <a:avLst/>
              <a:gdLst/>
              <a:ahLst/>
              <a:cxnLst>
                <a:cxn ang="0">
                  <a:pos x="63" y="0"/>
                </a:cxn>
                <a:cxn ang="0">
                  <a:pos x="121" y="0"/>
                </a:cxn>
                <a:cxn ang="0">
                  <a:pos x="120" y="2"/>
                </a:cxn>
                <a:cxn ang="0">
                  <a:pos x="118" y="4"/>
                </a:cxn>
                <a:cxn ang="0">
                  <a:pos x="115" y="11"/>
                </a:cxn>
                <a:cxn ang="0">
                  <a:pos x="111" y="18"/>
                </a:cxn>
                <a:cxn ang="0">
                  <a:pos x="106" y="29"/>
                </a:cxn>
                <a:cxn ang="0">
                  <a:pos x="101" y="41"/>
                </a:cxn>
                <a:cxn ang="0">
                  <a:pos x="95" y="54"/>
                </a:cxn>
                <a:cxn ang="0">
                  <a:pos x="89" y="68"/>
                </a:cxn>
                <a:cxn ang="0">
                  <a:pos x="84" y="84"/>
                </a:cxn>
                <a:cxn ang="0">
                  <a:pos x="78" y="101"/>
                </a:cxn>
                <a:cxn ang="0">
                  <a:pos x="72" y="118"/>
                </a:cxn>
                <a:cxn ang="0">
                  <a:pos x="67" y="137"/>
                </a:cxn>
                <a:cxn ang="0">
                  <a:pos x="63" y="156"/>
                </a:cxn>
                <a:cxn ang="0">
                  <a:pos x="60" y="175"/>
                </a:cxn>
                <a:cxn ang="0">
                  <a:pos x="58" y="194"/>
                </a:cxn>
                <a:cxn ang="0">
                  <a:pos x="56" y="213"/>
                </a:cxn>
                <a:cxn ang="0">
                  <a:pos x="114" y="213"/>
                </a:cxn>
                <a:cxn ang="0">
                  <a:pos x="114" y="263"/>
                </a:cxn>
                <a:cxn ang="0">
                  <a:pos x="54" y="263"/>
                </a:cxn>
                <a:cxn ang="0">
                  <a:pos x="54" y="279"/>
                </a:cxn>
                <a:cxn ang="0">
                  <a:pos x="55" y="291"/>
                </a:cxn>
                <a:cxn ang="0">
                  <a:pos x="56" y="304"/>
                </a:cxn>
                <a:cxn ang="0">
                  <a:pos x="59" y="321"/>
                </a:cxn>
                <a:cxn ang="0">
                  <a:pos x="63" y="339"/>
                </a:cxn>
                <a:cxn ang="0">
                  <a:pos x="67" y="359"/>
                </a:cxn>
                <a:cxn ang="0">
                  <a:pos x="74" y="382"/>
                </a:cxn>
                <a:cxn ang="0">
                  <a:pos x="82" y="405"/>
                </a:cxn>
                <a:cxn ang="0">
                  <a:pos x="93" y="430"/>
                </a:cxn>
                <a:cxn ang="0">
                  <a:pos x="105" y="456"/>
                </a:cxn>
                <a:cxn ang="0">
                  <a:pos x="121" y="482"/>
                </a:cxn>
                <a:cxn ang="0">
                  <a:pos x="63" y="482"/>
                </a:cxn>
                <a:cxn ang="0">
                  <a:pos x="62" y="481"/>
                </a:cxn>
                <a:cxn ang="0">
                  <a:pos x="57" y="473"/>
                </a:cxn>
                <a:cxn ang="0">
                  <a:pos x="53" y="466"/>
                </a:cxn>
                <a:cxn ang="0">
                  <a:pos x="48" y="458"/>
                </a:cxn>
                <a:cxn ang="0">
                  <a:pos x="43" y="447"/>
                </a:cxn>
                <a:cxn ang="0">
                  <a:pos x="37" y="435"/>
                </a:cxn>
                <a:cxn ang="0">
                  <a:pos x="31" y="421"/>
                </a:cxn>
                <a:cxn ang="0">
                  <a:pos x="26" y="404"/>
                </a:cxn>
                <a:cxn ang="0">
                  <a:pos x="20" y="387"/>
                </a:cxn>
                <a:cxn ang="0">
                  <a:pos x="15" y="368"/>
                </a:cxn>
                <a:cxn ang="0">
                  <a:pos x="10" y="348"/>
                </a:cxn>
                <a:cxn ang="0">
                  <a:pos x="6" y="326"/>
                </a:cxn>
                <a:cxn ang="0">
                  <a:pos x="3" y="303"/>
                </a:cxn>
                <a:cxn ang="0">
                  <a:pos x="1" y="279"/>
                </a:cxn>
                <a:cxn ang="0">
                  <a:pos x="0" y="252"/>
                </a:cxn>
                <a:cxn ang="0">
                  <a:pos x="1" y="224"/>
                </a:cxn>
                <a:cxn ang="0">
                  <a:pos x="4" y="196"/>
                </a:cxn>
                <a:cxn ang="0">
                  <a:pos x="8" y="166"/>
                </a:cxn>
                <a:cxn ang="0">
                  <a:pos x="14" y="134"/>
                </a:cxn>
                <a:cxn ang="0">
                  <a:pos x="23" y="103"/>
                </a:cxn>
                <a:cxn ang="0">
                  <a:pos x="33" y="70"/>
                </a:cxn>
                <a:cxn ang="0">
                  <a:pos x="47" y="35"/>
                </a:cxn>
                <a:cxn ang="0">
                  <a:pos x="63" y="0"/>
                </a:cxn>
              </a:cxnLst>
              <a:rect l="0" t="0" r="r" b="b"/>
              <a:pathLst>
                <a:path w="121" h="482">
                  <a:moveTo>
                    <a:pt x="63" y="0"/>
                  </a:moveTo>
                  <a:lnTo>
                    <a:pt x="121" y="0"/>
                  </a:lnTo>
                  <a:lnTo>
                    <a:pt x="120" y="2"/>
                  </a:lnTo>
                  <a:lnTo>
                    <a:pt x="118" y="4"/>
                  </a:lnTo>
                  <a:lnTo>
                    <a:pt x="115" y="11"/>
                  </a:lnTo>
                  <a:lnTo>
                    <a:pt x="111" y="18"/>
                  </a:lnTo>
                  <a:lnTo>
                    <a:pt x="106" y="29"/>
                  </a:lnTo>
                  <a:lnTo>
                    <a:pt x="101" y="41"/>
                  </a:lnTo>
                  <a:lnTo>
                    <a:pt x="95" y="54"/>
                  </a:lnTo>
                  <a:lnTo>
                    <a:pt x="89" y="68"/>
                  </a:lnTo>
                  <a:lnTo>
                    <a:pt x="84" y="84"/>
                  </a:lnTo>
                  <a:lnTo>
                    <a:pt x="78" y="101"/>
                  </a:lnTo>
                  <a:lnTo>
                    <a:pt x="72" y="118"/>
                  </a:lnTo>
                  <a:lnTo>
                    <a:pt x="67" y="137"/>
                  </a:lnTo>
                  <a:lnTo>
                    <a:pt x="63" y="156"/>
                  </a:lnTo>
                  <a:lnTo>
                    <a:pt x="60" y="175"/>
                  </a:lnTo>
                  <a:lnTo>
                    <a:pt x="58" y="194"/>
                  </a:lnTo>
                  <a:lnTo>
                    <a:pt x="56" y="213"/>
                  </a:lnTo>
                  <a:lnTo>
                    <a:pt x="114" y="213"/>
                  </a:lnTo>
                  <a:lnTo>
                    <a:pt x="114" y="263"/>
                  </a:lnTo>
                  <a:lnTo>
                    <a:pt x="54" y="263"/>
                  </a:lnTo>
                  <a:lnTo>
                    <a:pt x="54" y="279"/>
                  </a:lnTo>
                  <a:lnTo>
                    <a:pt x="55" y="291"/>
                  </a:lnTo>
                  <a:lnTo>
                    <a:pt x="56" y="304"/>
                  </a:lnTo>
                  <a:lnTo>
                    <a:pt x="59" y="321"/>
                  </a:lnTo>
                  <a:lnTo>
                    <a:pt x="63" y="339"/>
                  </a:lnTo>
                  <a:lnTo>
                    <a:pt x="67" y="359"/>
                  </a:lnTo>
                  <a:lnTo>
                    <a:pt x="74" y="382"/>
                  </a:lnTo>
                  <a:lnTo>
                    <a:pt x="82" y="405"/>
                  </a:lnTo>
                  <a:lnTo>
                    <a:pt x="93" y="430"/>
                  </a:lnTo>
                  <a:lnTo>
                    <a:pt x="105" y="456"/>
                  </a:lnTo>
                  <a:lnTo>
                    <a:pt x="121" y="482"/>
                  </a:lnTo>
                  <a:lnTo>
                    <a:pt x="63" y="482"/>
                  </a:lnTo>
                  <a:lnTo>
                    <a:pt x="62" y="481"/>
                  </a:lnTo>
                  <a:lnTo>
                    <a:pt x="57" y="473"/>
                  </a:lnTo>
                  <a:lnTo>
                    <a:pt x="53" y="466"/>
                  </a:lnTo>
                  <a:lnTo>
                    <a:pt x="48" y="458"/>
                  </a:lnTo>
                  <a:lnTo>
                    <a:pt x="43" y="447"/>
                  </a:lnTo>
                  <a:lnTo>
                    <a:pt x="37" y="435"/>
                  </a:lnTo>
                  <a:lnTo>
                    <a:pt x="31" y="421"/>
                  </a:lnTo>
                  <a:lnTo>
                    <a:pt x="26" y="404"/>
                  </a:lnTo>
                  <a:lnTo>
                    <a:pt x="20" y="387"/>
                  </a:lnTo>
                  <a:lnTo>
                    <a:pt x="15" y="368"/>
                  </a:lnTo>
                  <a:lnTo>
                    <a:pt x="10" y="348"/>
                  </a:lnTo>
                  <a:lnTo>
                    <a:pt x="6" y="326"/>
                  </a:lnTo>
                  <a:lnTo>
                    <a:pt x="3" y="303"/>
                  </a:lnTo>
                  <a:lnTo>
                    <a:pt x="1" y="279"/>
                  </a:lnTo>
                  <a:lnTo>
                    <a:pt x="0" y="252"/>
                  </a:lnTo>
                  <a:lnTo>
                    <a:pt x="1" y="224"/>
                  </a:lnTo>
                  <a:lnTo>
                    <a:pt x="4" y="196"/>
                  </a:lnTo>
                  <a:lnTo>
                    <a:pt x="8" y="166"/>
                  </a:lnTo>
                  <a:lnTo>
                    <a:pt x="14" y="134"/>
                  </a:lnTo>
                  <a:lnTo>
                    <a:pt x="23" y="103"/>
                  </a:lnTo>
                  <a:lnTo>
                    <a:pt x="33" y="70"/>
                  </a:lnTo>
                  <a:lnTo>
                    <a:pt x="47" y="35"/>
                  </a:lnTo>
                  <a:lnTo>
                    <a:pt x="63" y="0"/>
                  </a:lnTo>
                  <a:close/>
                </a:path>
              </a:pathLst>
            </a:custGeom>
            <a:solidFill>
              <a:srgbClr val="000000"/>
            </a:solidFill>
            <a:ln w="9525">
              <a:noFill/>
              <a:round/>
              <a:headEnd/>
              <a:tailEnd/>
            </a:ln>
          </p:spPr>
          <p:txBody>
            <a:bodyPr/>
            <a:lstStyle/>
            <a:p>
              <a:endParaRPr lang="en-US"/>
            </a:p>
          </p:txBody>
        </p:sp>
        <p:sp>
          <p:nvSpPr>
            <p:cNvPr id="13324" name="Freeform 12"/>
            <p:cNvSpPr>
              <a:spLocks noChangeAspect="1"/>
            </p:cNvSpPr>
            <p:nvPr userDrawn="1"/>
          </p:nvSpPr>
          <p:spPr bwMode="auto">
            <a:xfrm>
              <a:off x="4157" y="1445"/>
              <a:ext cx="120" cy="482"/>
            </a:xfrm>
            <a:custGeom>
              <a:avLst/>
              <a:gdLst/>
              <a:ahLst/>
              <a:cxnLst>
                <a:cxn ang="0">
                  <a:pos x="62" y="0"/>
                </a:cxn>
                <a:cxn ang="0">
                  <a:pos x="120" y="0"/>
                </a:cxn>
                <a:cxn ang="0">
                  <a:pos x="119" y="2"/>
                </a:cxn>
                <a:cxn ang="0">
                  <a:pos x="117" y="4"/>
                </a:cxn>
                <a:cxn ang="0">
                  <a:pos x="114" y="11"/>
                </a:cxn>
                <a:cxn ang="0">
                  <a:pos x="110" y="18"/>
                </a:cxn>
                <a:cxn ang="0">
                  <a:pos x="106" y="29"/>
                </a:cxn>
                <a:cxn ang="0">
                  <a:pos x="100" y="41"/>
                </a:cxn>
                <a:cxn ang="0">
                  <a:pos x="94" y="54"/>
                </a:cxn>
                <a:cxn ang="0">
                  <a:pos x="89" y="68"/>
                </a:cxn>
                <a:cxn ang="0">
                  <a:pos x="82" y="84"/>
                </a:cxn>
                <a:cxn ang="0">
                  <a:pos x="71" y="118"/>
                </a:cxn>
                <a:cxn ang="0">
                  <a:pos x="62" y="156"/>
                </a:cxn>
                <a:cxn ang="0">
                  <a:pos x="59" y="175"/>
                </a:cxn>
                <a:cxn ang="0">
                  <a:pos x="56" y="194"/>
                </a:cxn>
                <a:cxn ang="0">
                  <a:pos x="55" y="213"/>
                </a:cxn>
                <a:cxn ang="0">
                  <a:pos x="113" y="213"/>
                </a:cxn>
                <a:cxn ang="0">
                  <a:pos x="113" y="263"/>
                </a:cxn>
                <a:cxn ang="0">
                  <a:pos x="55" y="263"/>
                </a:cxn>
                <a:cxn ang="0">
                  <a:pos x="55" y="482"/>
                </a:cxn>
                <a:cxn ang="0">
                  <a:pos x="0" y="482"/>
                </a:cxn>
                <a:cxn ang="0">
                  <a:pos x="0" y="241"/>
                </a:cxn>
                <a:cxn ang="0">
                  <a:pos x="1" y="215"/>
                </a:cxn>
                <a:cxn ang="0">
                  <a:pos x="4" y="188"/>
                </a:cxn>
                <a:cxn ang="0">
                  <a:pos x="8" y="159"/>
                </a:cxn>
                <a:cxn ang="0">
                  <a:pos x="15" y="129"/>
                </a:cxn>
                <a:cxn ang="0">
                  <a:pos x="23" y="98"/>
                </a:cxn>
                <a:cxn ang="0">
                  <a:pos x="34" y="66"/>
                </a:cxn>
                <a:cxn ang="0">
                  <a:pos x="46" y="34"/>
                </a:cxn>
                <a:cxn ang="0">
                  <a:pos x="62" y="0"/>
                </a:cxn>
              </a:cxnLst>
              <a:rect l="0" t="0" r="r" b="b"/>
              <a:pathLst>
                <a:path w="120" h="482">
                  <a:moveTo>
                    <a:pt x="62" y="0"/>
                  </a:moveTo>
                  <a:lnTo>
                    <a:pt x="120" y="0"/>
                  </a:lnTo>
                  <a:lnTo>
                    <a:pt x="119" y="2"/>
                  </a:lnTo>
                  <a:lnTo>
                    <a:pt x="117" y="4"/>
                  </a:lnTo>
                  <a:lnTo>
                    <a:pt x="114" y="11"/>
                  </a:lnTo>
                  <a:lnTo>
                    <a:pt x="110" y="18"/>
                  </a:lnTo>
                  <a:lnTo>
                    <a:pt x="106" y="29"/>
                  </a:lnTo>
                  <a:lnTo>
                    <a:pt x="100" y="41"/>
                  </a:lnTo>
                  <a:lnTo>
                    <a:pt x="94" y="54"/>
                  </a:lnTo>
                  <a:lnTo>
                    <a:pt x="89" y="68"/>
                  </a:lnTo>
                  <a:lnTo>
                    <a:pt x="82" y="84"/>
                  </a:lnTo>
                  <a:lnTo>
                    <a:pt x="71" y="118"/>
                  </a:lnTo>
                  <a:lnTo>
                    <a:pt x="62" y="156"/>
                  </a:lnTo>
                  <a:lnTo>
                    <a:pt x="59" y="175"/>
                  </a:lnTo>
                  <a:lnTo>
                    <a:pt x="56" y="194"/>
                  </a:lnTo>
                  <a:lnTo>
                    <a:pt x="55" y="213"/>
                  </a:lnTo>
                  <a:lnTo>
                    <a:pt x="113" y="213"/>
                  </a:lnTo>
                  <a:lnTo>
                    <a:pt x="113" y="263"/>
                  </a:lnTo>
                  <a:lnTo>
                    <a:pt x="55" y="263"/>
                  </a:lnTo>
                  <a:lnTo>
                    <a:pt x="55" y="482"/>
                  </a:lnTo>
                  <a:lnTo>
                    <a:pt x="0" y="482"/>
                  </a:lnTo>
                  <a:lnTo>
                    <a:pt x="0" y="241"/>
                  </a:lnTo>
                  <a:lnTo>
                    <a:pt x="1" y="215"/>
                  </a:lnTo>
                  <a:lnTo>
                    <a:pt x="4" y="188"/>
                  </a:lnTo>
                  <a:lnTo>
                    <a:pt x="8" y="159"/>
                  </a:lnTo>
                  <a:lnTo>
                    <a:pt x="15" y="129"/>
                  </a:lnTo>
                  <a:lnTo>
                    <a:pt x="23" y="98"/>
                  </a:lnTo>
                  <a:lnTo>
                    <a:pt x="34" y="66"/>
                  </a:lnTo>
                  <a:lnTo>
                    <a:pt x="46" y="34"/>
                  </a:lnTo>
                  <a:lnTo>
                    <a:pt x="62" y="0"/>
                  </a:lnTo>
                  <a:close/>
                </a:path>
              </a:pathLst>
            </a:custGeom>
            <a:solidFill>
              <a:srgbClr val="000000"/>
            </a:solidFill>
            <a:ln w="9525">
              <a:noFill/>
              <a:round/>
              <a:headEnd/>
              <a:tailEnd/>
            </a:ln>
          </p:spPr>
          <p:txBody>
            <a:bodyPr/>
            <a:lstStyle/>
            <a:p>
              <a:endParaRPr lang="en-US"/>
            </a:p>
          </p:txBody>
        </p:sp>
        <p:sp>
          <p:nvSpPr>
            <p:cNvPr id="13325" name="Freeform 13"/>
            <p:cNvSpPr>
              <a:spLocks noChangeAspect="1"/>
            </p:cNvSpPr>
            <p:nvPr userDrawn="1"/>
          </p:nvSpPr>
          <p:spPr bwMode="auto">
            <a:xfrm>
              <a:off x="4300" y="1445"/>
              <a:ext cx="121" cy="482"/>
            </a:xfrm>
            <a:custGeom>
              <a:avLst/>
              <a:gdLst/>
              <a:ahLst/>
              <a:cxnLst>
                <a:cxn ang="0">
                  <a:pos x="0" y="0"/>
                </a:cxn>
                <a:cxn ang="0">
                  <a:pos x="53" y="0"/>
                </a:cxn>
                <a:cxn ang="0">
                  <a:pos x="53" y="263"/>
                </a:cxn>
                <a:cxn ang="0">
                  <a:pos x="53" y="279"/>
                </a:cxn>
                <a:cxn ang="0">
                  <a:pos x="54" y="291"/>
                </a:cxn>
                <a:cxn ang="0">
                  <a:pos x="57" y="304"/>
                </a:cxn>
                <a:cxn ang="0">
                  <a:pos x="58" y="321"/>
                </a:cxn>
                <a:cxn ang="0">
                  <a:pos x="63" y="339"/>
                </a:cxn>
                <a:cxn ang="0">
                  <a:pos x="66" y="359"/>
                </a:cxn>
                <a:cxn ang="0">
                  <a:pos x="74" y="382"/>
                </a:cxn>
                <a:cxn ang="0">
                  <a:pos x="82" y="405"/>
                </a:cxn>
                <a:cxn ang="0">
                  <a:pos x="93" y="430"/>
                </a:cxn>
                <a:cxn ang="0">
                  <a:pos x="105" y="456"/>
                </a:cxn>
                <a:cxn ang="0">
                  <a:pos x="121" y="482"/>
                </a:cxn>
                <a:cxn ang="0">
                  <a:pos x="63" y="482"/>
                </a:cxn>
                <a:cxn ang="0">
                  <a:pos x="62" y="481"/>
                </a:cxn>
                <a:cxn ang="0">
                  <a:pos x="59" y="478"/>
                </a:cxn>
                <a:cxn ang="0">
                  <a:pos x="57" y="473"/>
                </a:cxn>
                <a:cxn ang="0">
                  <a:pos x="52" y="465"/>
                </a:cxn>
                <a:cxn ang="0">
                  <a:pos x="47" y="456"/>
                </a:cxn>
                <a:cxn ang="0">
                  <a:pos x="41" y="445"/>
                </a:cxn>
                <a:cxn ang="0">
                  <a:pos x="36" y="433"/>
                </a:cxn>
                <a:cxn ang="0">
                  <a:pos x="29" y="418"/>
                </a:cxn>
                <a:cxn ang="0">
                  <a:pos x="23" y="401"/>
                </a:cxn>
                <a:cxn ang="0">
                  <a:pos x="18" y="383"/>
                </a:cxn>
                <a:cxn ang="0">
                  <a:pos x="12" y="363"/>
                </a:cxn>
                <a:cxn ang="0">
                  <a:pos x="8" y="342"/>
                </a:cxn>
                <a:cxn ang="0">
                  <a:pos x="4" y="319"/>
                </a:cxn>
                <a:cxn ang="0">
                  <a:pos x="1" y="294"/>
                </a:cxn>
                <a:cxn ang="0">
                  <a:pos x="0" y="268"/>
                </a:cxn>
                <a:cxn ang="0">
                  <a:pos x="0" y="0"/>
                </a:cxn>
              </a:cxnLst>
              <a:rect l="0" t="0" r="r" b="b"/>
              <a:pathLst>
                <a:path w="121" h="482">
                  <a:moveTo>
                    <a:pt x="0" y="0"/>
                  </a:moveTo>
                  <a:lnTo>
                    <a:pt x="53" y="0"/>
                  </a:lnTo>
                  <a:lnTo>
                    <a:pt x="53" y="263"/>
                  </a:lnTo>
                  <a:lnTo>
                    <a:pt x="53" y="279"/>
                  </a:lnTo>
                  <a:lnTo>
                    <a:pt x="54" y="291"/>
                  </a:lnTo>
                  <a:lnTo>
                    <a:pt x="57" y="304"/>
                  </a:lnTo>
                  <a:lnTo>
                    <a:pt x="58" y="321"/>
                  </a:lnTo>
                  <a:lnTo>
                    <a:pt x="63" y="339"/>
                  </a:lnTo>
                  <a:lnTo>
                    <a:pt x="66" y="359"/>
                  </a:lnTo>
                  <a:lnTo>
                    <a:pt x="74" y="382"/>
                  </a:lnTo>
                  <a:lnTo>
                    <a:pt x="82" y="405"/>
                  </a:lnTo>
                  <a:lnTo>
                    <a:pt x="93" y="430"/>
                  </a:lnTo>
                  <a:lnTo>
                    <a:pt x="105" y="456"/>
                  </a:lnTo>
                  <a:lnTo>
                    <a:pt x="121" y="482"/>
                  </a:lnTo>
                  <a:lnTo>
                    <a:pt x="63" y="482"/>
                  </a:lnTo>
                  <a:lnTo>
                    <a:pt x="62" y="481"/>
                  </a:lnTo>
                  <a:lnTo>
                    <a:pt x="59" y="478"/>
                  </a:lnTo>
                  <a:lnTo>
                    <a:pt x="57" y="473"/>
                  </a:lnTo>
                  <a:lnTo>
                    <a:pt x="52" y="465"/>
                  </a:lnTo>
                  <a:lnTo>
                    <a:pt x="47" y="456"/>
                  </a:lnTo>
                  <a:lnTo>
                    <a:pt x="41" y="445"/>
                  </a:lnTo>
                  <a:lnTo>
                    <a:pt x="36" y="433"/>
                  </a:lnTo>
                  <a:lnTo>
                    <a:pt x="29" y="418"/>
                  </a:lnTo>
                  <a:lnTo>
                    <a:pt x="23" y="401"/>
                  </a:lnTo>
                  <a:lnTo>
                    <a:pt x="18" y="383"/>
                  </a:lnTo>
                  <a:lnTo>
                    <a:pt x="12" y="363"/>
                  </a:lnTo>
                  <a:lnTo>
                    <a:pt x="8" y="342"/>
                  </a:lnTo>
                  <a:lnTo>
                    <a:pt x="4" y="319"/>
                  </a:lnTo>
                  <a:lnTo>
                    <a:pt x="1" y="294"/>
                  </a:lnTo>
                  <a:lnTo>
                    <a:pt x="0" y="268"/>
                  </a:lnTo>
                  <a:lnTo>
                    <a:pt x="0" y="0"/>
                  </a:lnTo>
                  <a:close/>
                </a:path>
              </a:pathLst>
            </a:custGeom>
            <a:solidFill>
              <a:srgbClr val="000000"/>
            </a:solidFill>
            <a:ln w="9525">
              <a:noFill/>
              <a:round/>
              <a:headEnd/>
              <a:tailEnd/>
            </a:ln>
          </p:spPr>
          <p:txBody>
            <a:bodyPr/>
            <a:lstStyle/>
            <a:p>
              <a:endParaRPr lang="en-US"/>
            </a:p>
          </p:txBody>
        </p:sp>
        <p:sp>
          <p:nvSpPr>
            <p:cNvPr id="13326" name="Rectangle 14"/>
            <p:cNvSpPr>
              <a:spLocks noChangeAspect="1" noChangeArrowheads="1"/>
            </p:cNvSpPr>
            <p:nvPr userDrawn="1"/>
          </p:nvSpPr>
          <p:spPr bwMode="auto">
            <a:xfrm>
              <a:off x="3962" y="1445"/>
              <a:ext cx="56" cy="482"/>
            </a:xfrm>
            <a:prstGeom prst="rect">
              <a:avLst/>
            </a:prstGeom>
            <a:solidFill>
              <a:srgbClr val="000000"/>
            </a:solidFill>
            <a:ln w="9525">
              <a:noFill/>
              <a:miter lim="800000"/>
              <a:headEnd/>
              <a:tailEnd/>
            </a:ln>
          </p:spPr>
          <p:txBody>
            <a:bodyPr/>
            <a:lstStyle/>
            <a:p>
              <a:endParaRPr lang="en-US"/>
            </a:p>
          </p:txBody>
        </p:sp>
        <p:sp>
          <p:nvSpPr>
            <p:cNvPr id="13327" name="Freeform 15"/>
            <p:cNvSpPr>
              <a:spLocks noChangeAspect="1"/>
            </p:cNvSpPr>
            <p:nvPr userDrawn="1"/>
          </p:nvSpPr>
          <p:spPr bwMode="auto">
            <a:xfrm>
              <a:off x="4038" y="1445"/>
              <a:ext cx="95" cy="241"/>
            </a:xfrm>
            <a:custGeom>
              <a:avLst/>
              <a:gdLst/>
              <a:ahLst/>
              <a:cxnLst>
                <a:cxn ang="0">
                  <a:pos x="0" y="0"/>
                </a:cxn>
                <a:cxn ang="0">
                  <a:pos x="57" y="0"/>
                </a:cxn>
                <a:cxn ang="0">
                  <a:pos x="70" y="23"/>
                </a:cxn>
                <a:cxn ang="0">
                  <a:pos x="81" y="45"/>
                </a:cxn>
                <a:cxn ang="0">
                  <a:pos x="88" y="66"/>
                </a:cxn>
                <a:cxn ang="0">
                  <a:pos x="93" y="87"/>
                </a:cxn>
                <a:cxn ang="0">
                  <a:pos x="94" y="106"/>
                </a:cxn>
                <a:cxn ang="0">
                  <a:pos x="95" y="125"/>
                </a:cxn>
                <a:cxn ang="0">
                  <a:pos x="94" y="143"/>
                </a:cxn>
                <a:cxn ang="0">
                  <a:pos x="92" y="161"/>
                </a:cxn>
                <a:cxn ang="0">
                  <a:pos x="87" y="177"/>
                </a:cxn>
                <a:cxn ang="0">
                  <a:pos x="82" y="191"/>
                </a:cxn>
                <a:cxn ang="0">
                  <a:pos x="77" y="204"/>
                </a:cxn>
                <a:cxn ang="0">
                  <a:pos x="73" y="214"/>
                </a:cxn>
                <a:cxn ang="0">
                  <a:pos x="68" y="224"/>
                </a:cxn>
                <a:cxn ang="0">
                  <a:pos x="63" y="232"/>
                </a:cxn>
                <a:cxn ang="0">
                  <a:pos x="61" y="237"/>
                </a:cxn>
                <a:cxn ang="0">
                  <a:pos x="58" y="240"/>
                </a:cxn>
                <a:cxn ang="0">
                  <a:pos x="57" y="241"/>
                </a:cxn>
                <a:cxn ang="0">
                  <a:pos x="0" y="241"/>
                </a:cxn>
                <a:cxn ang="0">
                  <a:pos x="13" y="221"/>
                </a:cxn>
                <a:cxn ang="0">
                  <a:pos x="23" y="202"/>
                </a:cxn>
                <a:cxn ang="0">
                  <a:pos x="31" y="182"/>
                </a:cxn>
                <a:cxn ang="0">
                  <a:pos x="36" y="163"/>
                </a:cxn>
                <a:cxn ang="0">
                  <a:pos x="39" y="143"/>
                </a:cxn>
                <a:cxn ang="0">
                  <a:pos x="40" y="124"/>
                </a:cxn>
                <a:cxn ang="0">
                  <a:pos x="39" y="107"/>
                </a:cxn>
                <a:cxn ang="0">
                  <a:pos x="37" y="91"/>
                </a:cxn>
                <a:cxn ang="0">
                  <a:pos x="34" y="75"/>
                </a:cxn>
                <a:cxn ang="0">
                  <a:pos x="29" y="61"/>
                </a:cxn>
                <a:cxn ang="0">
                  <a:pos x="25" y="48"/>
                </a:cxn>
                <a:cxn ang="0">
                  <a:pos x="20" y="36"/>
                </a:cxn>
                <a:cxn ang="0">
                  <a:pos x="15" y="26"/>
                </a:cxn>
                <a:cxn ang="0">
                  <a:pos x="10" y="17"/>
                </a:cxn>
                <a:cxn ang="0">
                  <a:pos x="6" y="10"/>
                </a:cxn>
                <a:cxn ang="0">
                  <a:pos x="3" y="4"/>
                </a:cxn>
                <a:cxn ang="0">
                  <a:pos x="1" y="2"/>
                </a:cxn>
                <a:cxn ang="0">
                  <a:pos x="0" y="0"/>
                </a:cxn>
              </a:cxnLst>
              <a:rect l="0" t="0" r="r" b="b"/>
              <a:pathLst>
                <a:path w="95" h="241">
                  <a:moveTo>
                    <a:pt x="0" y="0"/>
                  </a:moveTo>
                  <a:lnTo>
                    <a:pt x="57" y="0"/>
                  </a:lnTo>
                  <a:lnTo>
                    <a:pt x="70" y="23"/>
                  </a:lnTo>
                  <a:lnTo>
                    <a:pt x="81" y="45"/>
                  </a:lnTo>
                  <a:lnTo>
                    <a:pt x="88" y="66"/>
                  </a:lnTo>
                  <a:lnTo>
                    <a:pt x="93" y="87"/>
                  </a:lnTo>
                  <a:lnTo>
                    <a:pt x="94" y="106"/>
                  </a:lnTo>
                  <a:lnTo>
                    <a:pt x="95" y="125"/>
                  </a:lnTo>
                  <a:lnTo>
                    <a:pt x="94" y="143"/>
                  </a:lnTo>
                  <a:lnTo>
                    <a:pt x="92" y="161"/>
                  </a:lnTo>
                  <a:lnTo>
                    <a:pt x="87" y="177"/>
                  </a:lnTo>
                  <a:lnTo>
                    <a:pt x="82" y="191"/>
                  </a:lnTo>
                  <a:lnTo>
                    <a:pt x="77" y="204"/>
                  </a:lnTo>
                  <a:lnTo>
                    <a:pt x="73" y="214"/>
                  </a:lnTo>
                  <a:lnTo>
                    <a:pt x="68" y="224"/>
                  </a:lnTo>
                  <a:lnTo>
                    <a:pt x="63" y="232"/>
                  </a:lnTo>
                  <a:lnTo>
                    <a:pt x="61" y="237"/>
                  </a:lnTo>
                  <a:lnTo>
                    <a:pt x="58" y="240"/>
                  </a:lnTo>
                  <a:lnTo>
                    <a:pt x="57" y="241"/>
                  </a:lnTo>
                  <a:lnTo>
                    <a:pt x="0" y="241"/>
                  </a:lnTo>
                  <a:lnTo>
                    <a:pt x="13" y="221"/>
                  </a:lnTo>
                  <a:lnTo>
                    <a:pt x="23" y="202"/>
                  </a:lnTo>
                  <a:lnTo>
                    <a:pt x="31" y="182"/>
                  </a:lnTo>
                  <a:lnTo>
                    <a:pt x="36" y="163"/>
                  </a:lnTo>
                  <a:lnTo>
                    <a:pt x="39" y="143"/>
                  </a:lnTo>
                  <a:lnTo>
                    <a:pt x="40" y="124"/>
                  </a:lnTo>
                  <a:lnTo>
                    <a:pt x="39" y="107"/>
                  </a:lnTo>
                  <a:lnTo>
                    <a:pt x="37" y="91"/>
                  </a:lnTo>
                  <a:lnTo>
                    <a:pt x="34" y="75"/>
                  </a:lnTo>
                  <a:lnTo>
                    <a:pt x="29" y="61"/>
                  </a:lnTo>
                  <a:lnTo>
                    <a:pt x="25" y="48"/>
                  </a:lnTo>
                  <a:lnTo>
                    <a:pt x="20" y="36"/>
                  </a:lnTo>
                  <a:lnTo>
                    <a:pt x="15" y="26"/>
                  </a:lnTo>
                  <a:lnTo>
                    <a:pt x="10" y="17"/>
                  </a:lnTo>
                  <a:lnTo>
                    <a:pt x="6" y="10"/>
                  </a:lnTo>
                  <a:lnTo>
                    <a:pt x="3" y="4"/>
                  </a:lnTo>
                  <a:lnTo>
                    <a:pt x="1" y="2"/>
                  </a:lnTo>
                  <a:lnTo>
                    <a:pt x="0" y="0"/>
                  </a:lnTo>
                  <a:close/>
                </a:path>
              </a:pathLst>
            </a:custGeom>
            <a:solidFill>
              <a:srgbClr val="000000"/>
            </a:solidFill>
            <a:ln w="9525">
              <a:noFill/>
              <a:round/>
              <a:headEnd/>
              <a:tailEnd/>
            </a:ln>
          </p:spPr>
          <p:txBody>
            <a:bodyPr/>
            <a:lstStyle/>
            <a:p>
              <a:endParaRPr lang="en-US"/>
            </a:p>
          </p:txBody>
        </p:sp>
      </p:grpSp>
      <p:pic>
        <p:nvPicPr>
          <p:cNvPr id="14" name="Picture 13" descr="dias_color_proposals_0142_3D_medium.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5994464"/>
            <a:ext cx="1828800" cy="711136"/>
          </a:xfrm>
          <a:prstGeom prst="rect">
            <a:avLst/>
          </a:prstGeom>
        </p:spPr>
      </p:pic>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4B124F-D3AE-4AEB-B238-04968465F6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05E198-EA6C-4BFE-A482-9201B0249CD9}"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219200"/>
            <a:ext cx="4038600" cy="4906963"/>
          </a:xfrm>
        </p:spPr>
        <p:txBody>
          <a:bodyPr/>
          <a:lstStyle/>
          <a:p>
            <a:endParaRPr lang="en-US"/>
          </a:p>
        </p:txBody>
      </p:sp>
      <p:sp>
        <p:nvSpPr>
          <p:cNvPr id="4" name="Text Placeholder 3"/>
          <p:cNvSpPr>
            <a:spLocks noGrp="1"/>
          </p:cNvSpPr>
          <p:nvPr>
            <p:ph type="body"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438400" cy="476250"/>
          </a:xfrm>
        </p:spPr>
        <p:txBody>
          <a:bodyPr/>
          <a:lstStyle>
            <a:lvl1pPr>
              <a:defRPr/>
            </a:lvl1pPr>
          </a:lstStyle>
          <a:p>
            <a:fld id="{1C2F872F-421D-4B65-AAA3-129D049C92A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438400" cy="476250"/>
          </a:xfrm>
        </p:spPr>
        <p:txBody>
          <a:bodyPr/>
          <a:lstStyle>
            <a:lvl1pPr>
              <a:defRPr/>
            </a:lvl1pPr>
          </a:lstStyle>
          <a:p>
            <a:fld id="{3B99274B-176E-435C-8857-84979719B9C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219200"/>
            <a:ext cx="8229600" cy="4906963"/>
          </a:xfrm>
        </p:spPr>
        <p:txBody>
          <a:bodyPr/>
          <a:lstStyle/>
          <a:p>
            <a:endParaRPr lang="en-US"/>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438400" cy="476250"/>
          </a:xfrm>
        </p:spPr>
        <p:txBody>
          <a:bodyPr/>
          <a:lstStyle>
            <a:lvl1pPr>
              <a:defRPr/>
            </a:lvl1pPr>
          </a:lstStyle>
          <a:p>
            <a:fld id="{E783343F-3840-485D-A731-06527D2D3B6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B54189-C436-47D0-AC37-8484B13A8E13}"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F5F9E2-ACF0-4066-8FCC-6FF3D74F2099}"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06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1462274-4D91-4102-8B2B-567009310D18}" type="slidenum">
              <a:rPr lang="en-US"/>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8409BE-044C-40FD-B391-8DFF2F79F7C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3E970BD-9972-4D08-B83E-9264E792A2B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43FC239-7393-457C-9CC3-689C6419CA6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C460BC-0006-4CBA-B4E4-B3FFD2C25EC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581400" y="6172200"/>
            <a:ext cx="2133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874E61-B26F-43A7-8A14-05F02F28A83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219200"/>
            <a:ext cx="8229600" cy="4906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629400" y="6305550"/>
            <a:ext cx="2438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bg1">
                    <a:lumMod val="50000"/>
                  </a:schemeClr>
                </a:solidFill>
              </a:defRPr>
            </a:lvl1pPr>
          </a:lstStyle>
          <a:p>
            <a:fld id="{E150ECFD-5807-44D9-AF3B-3260B807F6AB}" type="slidenum">
              <a:rPr lang="en-US" smtClean="0"/>
              <a:pPr/>
              <a:t>‹#›</a:t>
            </a:fld>
            <a:endParaRPr lang="en-US" dirty="0"/>
          </a:p>
        </p:txBody>
      </p:sp>
      <p:grpSp>
        <p:nvGrpSpPr>
          <p:cNvPr id="1232" name="Group 208"/>
          <p:cNvGrpSpPr>
            <a:grpSpLocks noChangeAspect="1"/>
          </p:cNvGrpSpPr>
          <p:nvPr/>
        </p:nvGrpSpPr>
        <p:grpSpPr bwMode="auto">
          <a:xfrm>
            <a:off x="8093075" y="0"/>
            <a:ext cx="1050925" cy="301625"/>
            <a:chOff x="3269" y="1445"/>
            <a:chExt cx="1680" cy="482"/>
          </a:xfrm>
        </p:grpSpPr>
        <p:sp>
          <p:nvSpPr>
            <p:cNvPr id="1224" name="Rectangle 200"/>
            <p:cNvSpPr>
              <a:spLocks noChangeAspect="1" noChangeArrowheads="1"/>
            </p:cNvSpPr>
            <p:nvPr userDrawn="1"/>
          </p:nvSpPr>
          <p:spPr bwMode="auto">
            <a:xfrm>
              <a:off x="3269" y="1445"/>
              <a:ext cx="1680" cy="480"/>
            </a:xfrm>
            <a:prstGeom prst="rect">
              <a:avLst/>
            </a:prstGeom>
            <a:solidFill>
              <a:srgbClr val="FFFFFF"/>
            </a:solidFill>
            <a:ln w="9525">
              <a:noFill/>
              <a:miter lim="800000"/>
              <a:headEnd/>
              <a:tailEnd/>
            </a:ln>
          </p:spPr>
          <p:txBody>
            <a:bodyPr/>
            <a:lstStyle/>
            <a:p>
              <a:endParaRPr lang="en-US"/>
            </a:p>
          </p:txBody>
        </p:sp>
        <p:sp>
          <p:nvSpPr>
            <p:cNvPr id="1225" name="Freeform 201"/>
            <p:cNvSpPr>
              <a:spLocks noChangeAspect="1"/>
            </p:cNvSpPr>
            <p:nvPr userDrawn="1"/>
          </p:nvSpPr>
          <p:spPr bwMode="auto">
            <a:xfrm>
              <a:off x="3269" y="1445"/>
              <a:ext cx="545" cy="480"/>
            </a:xfrm>
            <a:custGeom>
              <a:avLst/>
              <a:gdLst/>
              <a:ahLst/>
              <a:cxnLst>
                <a:cxn ang="0">
                  <a:pos x="0" y="0"/>
                </a:cxn>
                <a:cxn ang="0">
                  <a:pos x="545" y="0"/>
                </a:cxn>
                <a:cxn ang="0">
                  <a:pos x="530" y="35"/>
                </a:cxn>
                <a:cxn ang="0">
                  <a:pos x="515" y="70"/>
                </a:cxn>
                <a:cxn ang="0">
                  <a:pos x="505" y="103"/>
                </a:cxn>
                <a:cxn ang="0">
                  <a:pos x="496" y="134"/>
                </a:cxn>
                <a:cxn ang="0">
                  <a:pos x="490" y="166"/>
                </a:cxn>
                <a:cxn ang="0">
                  <a:pos x="485" y="196"/>
                </a:cxn>
                <a:cxn ang="0">
                  <a:pos x="482" y="224"/>
                </a:cxn>
                <a:cxn ang="0">
                  <a:pos x="482" y="251"/>
                </a:cxn>
                <a:cxn ang="0">
                  <a:pos x="482" y="277"/>
                </a:cxn>
                <a:cxn ang="0">
                  <a:pos x="485" y="302"/>
                </a:cxn>
                <a:cxn ang="0">
                  <a:pos x="488" y="325"/>
                </a:cxn>
                <a:cxn ang="0">
                  <a:pos x="491" y="347"/>
                </a:cxn>
                <a:cxn ang="0">
                  <a:pos x="496" y="368"/>
                </a:cxn>
                <a:cxn ang="0">
                  <a:pos x="502" y="387"/>
                </a:cxn>
                <a:cxn ang="0">
                  <a:pos x="508" y="404"/>
                </a:cxn>
                <a:cxn ang="0">
                  <a:pos x="514" y="419"/>
                </a:cxn>
                <a:cxn ang="0">
                  <a:pos x="520" y="433"/>
                </a:cxn>
                <a:cxn ang="0">
                  <a:pos x="526" y="446"/>
                </a:cxn>
                <a:cxn ang="0">
                  <a:pos x="530" y="456"/>
                </a:cxn>
                <a:cxn ang="0">
                  <a:pos x="536" y="465"/>
                </a:cxn>
                <a:cxn ang="0">
                  <a:pos x="539" y="472"/>
                </a:cxn>
                <a:cxn ang="0">
                  <a:pos x="545" y="479"/>
                </a:cxn>
                <a:cxn ang="0">
                  <a:pos x="545" y="480"/>
                </a:cxn>
                <a:cxn ang="0">
                  <a:pos x="0" y="480"/>
                </a:cxn>
                <a:cxn ang="0">
                  <a:pos x="0" y="0"/>
                </a:cxn>
              </a:cxnLst>
              <a:rect l="0" t="0" r="r" b="b"/>
              <a:pathLst>
                <a:path w="545" h="480">
                  <a:moveTo>
                    <a:pt x="0" y="0"/>
                  </a:moveTo>
                  <a:lnTo>
                    <a:pt x="545" y="0"/>
                  </a:lnTo>
                  <a:lnTo>
                    <a:pt x="530" y="35"/>
                  </a:lnTo>
                  <a:lnTo>
                    <a:pt x="515" y="70"/>
                  </a:lnTo>
                  <a:lnTo>
                    <a:pt x="505" y="103"/>
                  </a:lnTo>
                  <a:lnTo>
                    <a:pt x="496" y="134"/>
                  </a:lnTo>
                  <a:lnTo>
                    <a:pt x="490" y="166"/>
                  </a:lnTo>
                  <a:lnTo>
                    <a:pt x="485" y="196"/>
                  </a:lnTo>
                  <a:lnTo>
                    <a:pt x="482" y="224"/>
                  </a:lnTo>
                  <a:lnTo>
                    <a:pt x="482" y="251"/>
                  </a:lnTo>
                  <a:lnTo>
                    <a:pt x="482" y="277"/>
                  </a:lnTo>
                  <a:lnTo>
                    <a:pt x="485" y="302"/>
                  </a:lnTo>
                  <a:lnTo>
                    <a:pt x="488" y="325"/>
                  </a:lnTo>
                  <a:lnTo>
                    <a:pt x="491" y="347"/>
                  </a:lnTo>
                  <a:lnTo>
                    <a:pt x="496" y="368"/>
                  </a:lnTo>
                  <a:lnTo>
                    <a:pt x="502" y="387"/>
                  </a:lnTo>
                  <a:lnTo>
                    <a:pt x="508" y="404"/>
                  </a:lnTo>
                  <a:lnTo>
                    <a:pt x="514" y="419"/>
                  </a:lnTo>
                  <a:lnTo>
                    <a:pt x="520" y="433"/>
                  </a:lnTo>
                  <a:lnTo>
                    <a:pt x="526" y="446"/>
                  </a:lnTo>
                  <a:lnTo>
                    <a:pt x="530" y="456"/>
                  </a:lnTo>
                  <a:lnTo>
                    <a:pt x="536" y="465"/>
                  </a:lnTo>
                  <a:lnTo>
                    <a:pt x="539" y="472"/>
                  </a:lnTo>
                  <a:lnTo>
                    <a:pt x="545" y="479"/>
                  </a:lnTo>
                  <a:lnTo>
                    <a:pt x="545" y="480"/>
                  </a:lnTo>
                  <a:lnTo>
                    <a:pt x="0" y="480"/>
                  </a:lnTo>
                  <a:lnTo>
                    <a:pt x="0" y="0"/>
                  </a:lnTo>
                  <a:close/>
                </a:path>
              </a:pathLst>
            </a:custGeom>
            <a:solidFill>
              <a:srgbClr val="963237"/>
            </a:solidFill>
            <a:ln w="9525">
              <a:noFill/>
              <a:round/>
              <a:headEnd/>
              <a:tailEnd/>
            </a:ln>
          </p:spPr>
          <p:txBody>
            <a:bodyPr/>
            <a:lstStyle/>
            <a:p>
              <a:endParaRPr lang="en-US"/>
            </a:p>
          </p:txBody>
        </p:sp>
        <p:sp>
          <p:nvSpPr>
            <p:cNvPr id="1226" name="Freeform 202"/>
            <p:cNvSpPr>
              <a:spLocks noChangeAspect="1"/>
            </p:cNvSpPr>
            <p:nvPr userDrawn="1"/>
          </p:nvSpPr>
          <p:spPr bwMode="auto">
            <a:xfrm>
              <a:off x="4397" y="1445"/>
              <a:ext cx="552" cy="480"/>
            </a:xfrm>
            <a:custGeom>
              <a:avLst/>
              <a:gdLst/>
              <a:ahLst/>
              <a:cxnLst>
                <a:cxn ang="0">
                  <a:pos x="0" y="0"/>
                </a:cxn>
                <a:cxn ang="0">
                  <a:pos x="552" y="0"/>
                </a:cxn>
                <a:cxn ang="0">
                  <a:pos x="551" y="480"/>
                </a:cxn>
                <a:cxn ang="0">
                  <a:pos x="67" y="480"/>
                </a:cxn>
                <a:cxn ang="0">
                  <a:pos x="51" y="454"/>
                </a:cxn>
                <a:cxn ang="0">
                  <a:pos x="39" y="428"/>
                </a:cxn>
                <a:cxn ang="0">
                  <a:pos x="28" y="404"/>
                </a:cxn>
                <a:cxn ang="0">
                  <a:pos x="20" y="381"/>
                </a:cxn>
                <a:cxn ang="0">
                  <a:pos x="13" y="358"/>
                </a:cxn>
                <a:cxn ang="0">
                  <a:pos x="8" y="338"/>
                </a:cxn>
                <a:cxn ang="0">
                  <a:pos x="5" y="320"/>
                </a:cxn>
                <a:cxn ang="0">
                  <a:pos x="2" y="303"/>
                </a:cxn>
                <a:cxn ang="0">
                  <a:pos x="1" y="290"/>
                </a:cxn>
                <a:cxn ang="0">
                  <a:pos x="0" y="278"/>
                </a:cxn>
                <a:cxn ang="0">
                  <a:pos x="0" y="0"/>
                </a:cxn>
              </a:cxnLst>
              <a:rect l="0" t="0" r="r" b="b"/>
              <a:pathLst>
                <a:path w="552" h="480">
                  <a:moveTo>
                    <a:pt x="0" y="0"/>
                  </a:moveTo>
                  <a:lnTo>
                    <a:pt x="552" y="0"/>
                  </a:lnTo>
                  <a:lnTo>
                    <a:pt x="551" y="480"/>
                  </a:lnTo>
                  <a:lnTo>
                    <a:pt x="67" y="480"/>
                  </a:lnTo>
                  <a:lnTo>
                    <a:pt x="51" y="454"/>
                  </a:lnTo>
                  <a:lnTo>
                    <a:pt x="39" y="428"/>
                  </a:lnTo>
                  <a:lnTo>
                    <a:pt x="28" y="404"/>
                  </a:lnTo>
                  <a:lnTo>
                    <a:pt x="20" y="381"/>
                  </a:lnTo>
                  <a:lnTo>
                    <a:pt x="13" y="358"/>
                  </a:lnTo>
                  <a:lnTo>
                    <a:pt x="8" y="338"/>
                  </a:lnTo>
                  <a:lnTo>
                    <a:pt x="5" y="320"/>
                  </a:lnTo>
                  <a:lnTo>
                    <a:pt x="2" y="303"/>
                  </a:lnTo>
                  <a:lnTo>
                    <a:pt x="1" y="290"/>
                  </a:lnTo>
                  <a:lnTo>
                    <a:pt x="0" y="278"/>
                  </a:lnTo>
                  <a:lnTo>
                    <a:pt x="0" y="0"/>
                  </a:lnTo>
                  <a:close/>
                </a:path>
              </a:pathLst>
            </a:custGeom>
            <a:solidFill>
              <a:srgbClr val="963237"/>
            </a:solidFill>
            <a:ln w="9525">
              <a:noFill/>
              <a:round/>
              <a:headEnd/>
              <a:tailEnd/>
            </a:ln>
          </p:spPr>
          <p:txBody>
            <a:bodyPr/>
            <a:lstStyle/>
            <a:p>
              <a:endParaRPr lang="en-US"/>
            </a:p>
          </p:txBody>
        </p:sp>
        <p:sp>
          <p:nvSpPr>
            <p:cNvPr id="1227" name="Freeform 203"/>
            <p:cNvSpPr>
              <a:spLocks noChangeAspect="1"/>
            </p:cNvSpPr>
            <p:nvPr userDrawn="1"/>
          </p:nvSpPr>
          <p:spPr bwMode="auto">
            <a:xfrm>
              <a:off x="3797" y="1445"/>
              <a:ext cx="121" cy="482"/>
            </a:xfrm>
            <a:custGeom>
              <a:avLst/>
              <a:gdLst/>
              <a:ahLst/>
              <a:cxnLst>
                <a:cxn ang="0">
                  <a:pos x="63" y="0"/>
                </a:cxn>
                <a:cxn ang="0">
                  <a:pos x="121" y="0"/>
                </a:cxn>
                <a:cxn ang="0">
                  <a:pos x="120" y="2"/>
                </a:cxn>
                <a:cxn ang="0">
                  <a:pos x="118" y="4"/>
                </a:cxn>
                <a:cxn ang="0">
                  <a:pos x="115" y="11"/>
                </a:cxn>
                <a:cxn ang="0">
                  <a:pos x="111" y="18"/>
                </a:cxn>
                <a:cxn ang="0">
                  <a:pos x="106" y="29"/>
                </a:cxn>
                <a:cxn ang="0">
                  <a:pos x="101" y="41"/>
                </a:cxn>
                <a:cxn ang="0">
                  <a:pos x="95" y="54"/>
                </a:cxn>
                <a:cxn ang="0">
                  <a:pos x="89" y="68"/>
                </a:cxn>
                <a:cxn ang="0">
                  <a:pos x="84" y="84"/>
                </a:cxn>
                <a:cxn ang="0">
                  <a:pos x="78" y="101"/>
                </a:cxn>
                <a:cxn ang="0">
                  <a:pos x="72" y="118"/>
                </a:cxn>
                <a:cxn ang="0">
                  <a:pos x="67" y="137"/>
                </a:cxn>
                <a:cxn ang="0">
                  <a:pos x="63" y="156"/>
                </a:cxn>
                <a:cxn ang="0">
                  <a:pos x="60" y="175"/>
                </a:cxn>
                <a:cxn ang="0">
                  <a:pos x="58" y="194"/>
                </a:cxn>
                <a:cxn ang="0">
                  <a:pos x="56" y="213"/>
                </a:cxn>
                <a:cxn ang="0">
                  <a:pos x="114" y="213"/>
                </a:cxn>
                <a:cxn ang="0">
                  <a:pos x="114" y="263"/>
                </a:cxn>
                <a:cxn ang="0">
                  <a:pos x="54" y="263"/>
                </a:cxn>
                <a:cxn ang="0">
                  <a:pos x="54" y="279"/>
                </a:cxn>
                <a:cxn ang="0">
                  <a:pos x="55" y="291"/>
                </a:cxn>
                <a:cxn ang="0">
                  <a:pos x="56" y="304"/>
                </a:cxn>
                <a:cxn ang="0">
                  <a:pos x="59" y="321"/>
                </a:cxn>
                <a:cxn ang="0">
                  <a:pos x="63" y="339"/>
                </a:cxn>
                <a:cxn ang="0">
                  <a:pos x="67" y="359"/>
                </a:cxn>
                <a:cxn ang="0">
                  <a:pos x="74" y="382"/>
                </a:cxn>
                <a:cxn ang="0">
                  <a:pos x="82" y="405"/>
                </a:cxn>
                <a:cxn ang="0">
                  <a:pos x="93" y="430"/>
                </a:cxn>
                <a:cxn ang="0">
                  <a:pos x="105" y="456"/>
                </a:cxn>
                <a:cxn ang="0">
                  <a:pos x="121" y="482"/>
                </a:cxn>
                <a:cxn ang="0">
                  <a:pos x="63" y="482"/>
                </a:cxn>
                <a:cxn ang="0">
                  <a:pos x="62" y="481"/>
                </a:cxn>
                <a:cxn ang="0">
                  <a:pos x="57" y="473"/>
                </a:cxn>
                <a:cxn ang="0">
                  <a:pos x="53" y="466"/>
                </a:cxn>
                <a:cxn ang="0">
                  <a:pos x="48" y="458"/>
                </a:cxn>
                <a:cxn ang="0">
                  <a:pos x="43" y="447"/>
                </a:cxn>
                <a:cxn ang="0">
                  <a:pos x="37" y="435"/>
                </a:cxn>
                <a:cxn ang="0">
                  <a:pos x="31" y="421"/>
                </a:cxn>
                <a:cxn ang="0">
                  <a:pos x="26" y="404"/>
                </a:cxn>
                <a:cxn ang="0">
                  <a:pos x="20" y="387"/>
                </a:cxn>
                <a:cxn ang="0">
                  <a:pos x="15" y="368"/>
                </a:cxn>
                <a:cxn ang="0">
                  <a:pos x="10" y="348"/>
                </a:cxn>
                <a:cxn ang="0">
                  <a:pos x="6" y="326"/>
                </a:cxn>
                <a:cxn ang="0">
                  <a:pos x="3" y="303"/>
                </a:cxn>
                <a:cxn ang="0">
                  <a:pos x="1" y="279"/>
                </a:cxn>
                <a:cxn ang="0">
                  <a:pos x="0" y="252"/>
                </a:cxn>
                <a:cxn ang="0">
                  <a:pos x="1" y="224"/>
                </a:cxn>
                <a:cxn ang="0">
                  <a:pos x="4" y="196"/>
                </a:cxn>
                <a:cxn ang="0">
                  <a:pos x="8" y="166"/>
                </a:cxn>
                <a:cxn ang="0">
                  <a:pos x="14" y="134"/>
                </a:cxn>
                <a:cxn ang="0">
                  <a:pos x="23" y="103"/>
                </a:cxn>
                <a:cxn ang="0">
                  <a:pos x="33" y="70"/>
                </a:cxn>
                <a:cxn ang="0">
                  <a:pos x="47" y="35"/>
                </a:cxn>
                <a:cxn ang="0">
                  <a:pos x="63" y="0"/>
                </a:cxn>
              </a:cxnLst>
              <a:rect l="0" t="0" r="r" b="b"/>
              <a:pathLst>
                <a:path w="121" h="482">
                  <a:moveTo>
                    <a:pt x="63" y="0"/>
                  </a:moveTo>
                  <a:lnTo>
                    <a:pt x="121" y="0"/>
                  </a:lnTo>
                  <a:lnTo>
                    <a:pt x="120" y="2"/>
                  </a:lnTo>
                  <a:lnTo>
                    <a:pt x="118" y="4"/>
                  </a:lnTo>
                  <a:lnTo>
                    <a:pt x="115" y="11"/>
                  </a:lnTo>
                  <a:lnTo>
                    <a:pt x="111" y="18"/>
                  </a:lnTo>
                  <a:lnTo>
                    <a:pt x="106" y="29"/>
                  </a:lnTo>
                  <a:lnTo>
                    <a:pt x="101" y="41"/>
                  </a:lnTo>
                  <a:lnTo>
                    <a:pt x="95" y="54"/>
                  </a:lnTo>
                  <a:lnTo>
                    <a:pt x="89" y="68"/>
                  </a:lnTo>
                  <a:lnTo>
                    <a:pt x="84" y="84"/>
                  </a:lnTo>
                  <a:lnTo>
                    <a:pt x="78" y="101"/>
                  </a:lnTo>
                  <a:lnTo>
                    <a:pt x="72" y="118"/>
                  </a:lnTo>
                  <a:lnTo>
                    <a:pt x="67" y="137"/>
                  </a:lnTo>
                  <a:lnTo>
                    <a:pt x="63" y="156"/>
                  </a:lnTo>
                  <a:lnTo>
                    <a:pt x="60" y="175"/>
                  </a:lnTo>
                  <a:lnTo>
                    <a:pt x="58" y="194"/>
                  </a:lnTo>
                  <a:lnTo>
                    <a:pt x="56" y="213"/>
                  </a:lnTo>
                  <a:lnTo>
                    <a:pt x="114" y="213"/>
                  </a:lnTo>
                  <a:lnTo>
                    <a:pt x="114" y="263"/>
                  </a:lnTo>
                  <a:lnTo>
                    <a:pt x="54" y="263"/>
                  </a:lnTo>
                  <a:lnTo>
                    <a:pt x="54" y="279"/>
                  </a:lnTo>
                  <a:lnTo>
                    <a:pt x="55" y="291"/>
                  </a:lnTo>
                  <a:lnTo>
                    <a:pt x="56" y="304"/>
                  </a:lnTo>
                  <a:lnTo>
                    <a:pt x="59" y="321"/>
                  </a:lnTo>
                  <a:lnTo>
                    <a:pt x="63" y="339"/>
                  </a:lnTo>
                  <a:lnTo>
                    <a:pt x="67" y="359"/>
                  </a:lnTo>
                  <a:lnTo>
                    <a:pt x="74" y="382"/>
                  </a:lnTo>
                  <a:lnTo>
                    <a:pt x="82" y="405"/>
                  </a:lnTo>
                  <a:lnTo>
                    <a:pt x="93" y="430"/>
                  </a:lnTo>
                  <a:lnTo>
                    <a:pt x="105" y="456"/>
                  </a:lnTo>
                  <a:lnTo>
                    <a:pt x="121" y="482"/>
                  </a:lnTo>
                  <a:lnTo>
                    <a:pt x="63" y="482"/>
                  </a:lnTo>
                  <a:lnTo>
                    <a:pt x="62" y="481"/>
                  </a:lnTo>
                  <a:lnTo>
                    <a:pt x="57" y="473"/>
                  </a:lnTo>
                  <a:lnTo>
                    <a:pt x="53" y="466"/>
                  </a:lnTo>
                  <a:lnTo>
                    <a:pt x="48" y="458"/>
                  </a:lnTo>
                  <a:lnTo>
                    <a:pt x="43" y="447"/>
                  </a:lnTo>
                  <a:lnTo>
                    <a:pt x="37" y="435"/>
                  </a:lnTo>
                  <a:lnTo>
                    <a:pt x="31" y="421"/>
                  </a:lnTo>
                  <a:lnTo>
                    <a:pt x="26" y="404"/>
                  </a:lnTo>
                  <a:lnTo>
                    <a:pt x="20" y="387"/>
                  </a:lnTo>
                  <a:lnTo>
                    <a:pt x="15" y="368"/>
                  </a:lnTo>
                  <a:lnTo>
                    <a:pt x="10" y="348"/>
                  </a:lnTo>
                  <a:lnTo>
                    <a:pt x="6" y="326"/>
                  </a:lnTo>
                  <a:lnTo>
                    <a:pt x="3" y="303"/>
                  </a:lnTo>
                  <a:lnTo>
                    <a:pt x="1" y="279"/>
                  </a:lnTo>
                  <a:lnTo>
                    <a:pt x="0" y="252"/>
                  </a:lnTo>
                  <a:lnTo>
                    <a:pt x="1" y="224"/>
                  </a:lnTo>
                  <a:lnTo>
                    <a:pt x="4" y="196"/>
                  </a:lnTo>
                  <a:lnTo>
                    <a:pt x="8" y="166"/>
                  </a:lnTo>
                  <a:lnTo>
                    <a:pt x="14" y="134"/>
                  </a:lnTo>
                  <a:lnTo>
                    <a:pt x="23" y="103"/>
                  </a:lnTo>
                  <a:lnTo>
                    <a:pt x="33" y="70"/>
                  </a:lnTo>
                  <a:lnTo>
                    <a:pt x="47" y="35"/>
                  </a:lnTo>
                  <a:lnTo>
                    <a:pt x="63" y="0"/>
                  </a:lnTo>
                  <a:close/>
                </a:path>
              </a:pathLst>
            </a:custGeom>
            <a:solidFill>
              <a:srgbClr val="000000"/>
            </a:solidFill>
            <a:ln w="9525">
              <a:noFill/>
              <a:round/>
              <a:headEnd/>
              <a:tailEnd/>
            </a:ln>
          </p:spPr>
          <p:txBody>
            <a:bodyPr/>
            <a:lstStyle/>
            <a:p>
              <a:endParaRPr lang="en-US"/>
            </a:p>
          </p:txBody>
        </p:sp>
        <p:sp>
          <p:nvSpPr>
            <p:cNvPr id="1228" name="Freeform 204"/>
            <p:cNvSpPr>
              <a:spLocks noChangeAspect="1"/>
            </p:cNvSpPr>
            <p:nvPr userDrawn="1"/>
          </p:nvSpPr>
          <p:spPr bwMode="auto">
            <a:xfrm>
              <a:off x="4157" y="1445"/>
              <a:ext cx="120" cy="482"/>
            </a:xfrm>
            <a:custGeom>
              <a:avLst/>
              <a:gdLst/>
              <a:ahLst/>
              <a:cxnLst>
                <a:cxn ang="0">
                  <a:pos x="62" y="0"/>
                </a:cxn>
                <a:cxn ang="0">
                  <a:pos x="120" y="0"/>
                </a:cxn>
                <a:cxn ang="0">
                  <a:pos x="119" y="2"/>
                </a:cxn>
                <a:cxn ang="0">
                  <a:pos x="117" y="4"/>
                </a:cxn>
                <a:cxn ang="0">
                  <a:pos x="114" y="11"/>
                </a:cxn>
                <a:cxn ang="0">
                  <a:pos x="110" y="18"/>
                </a:cxn>
                <a:cxn ang="0">
                  <a:pos x="106" y="29"/>
                </a:cxn>
                <a:cxn ang="0">
                  <a:pos x="100" y="41"/>
                </a:cxn>
                <a:cxn ang="0">
                  <a:pos x="94" y="54"/>
                </a:cxn>
                <a:cxn ang="0">
                  <a:pos x="89" y="68"/>
                </a:cxn>
                <a:cxn ang="0">
                  <a:pos x="82" y="84"/>
                </a:cxn>
                <a:cxn ang="0">
                  <a:pos x="71" y="118"/>
                </a:cxn>
                <a:cxn ang="0">
                  <a:pos x="62" y="156"/>
                </a:cxn>
                <a:cxn ang="0">
                  <a:pos x="59" y="175"/>
                </a:cxn>
                <a:cxn ang="0">
                  <a:pos x="56" y="194"/>
                </a:cxn>
                <a:cxn ang="0">
                  <a:pos x="55" y="213"/>
                </a:cxn>
                <a:cxn ang="0">
                  <a:pos x="113" y="213"/>
                </a:cxn>
                <a:cxn ang="0">
                  <a:pos x="113" y="263"/>
                </a:cxn>
                <a:cxn ang="0">
                  <a:pos x="55" y="263"/>
                </a:cxn>
                <a:cxn ang="0">
                  <a:pos x="55" y="482"/>
                </a:cxn>
                <a:cxn ang="0">
                  <a:pos x="0" y="482"/>
                </a:cxn>
                <a:cxn ang="0">
                  <a:pos x="0" y="241"/>
                </a:cxn>
                <a:cxn ang="0">
                  <a:pos x="1" y="215"/>
                </a:cxn>
                <a:cxn ang="0">
                  <a:pos x="4" y="188"/>
                </a:cxn>
                <a:cxn ang="0">
                  <a:pos x="8" y="159"/>
                </a:cxn>
                <a:cxn ang="0">
                  <a:pos x="15" y="129"/>
                </a:cxn>
                <a:cxn ang="0">
                  <a:pos x="23" y="98"/>
                </a:cxn>
                <a:cxn ang="0">
                  <a:pos x="34" y="66"/>
                </a:cxn>
                <a:cxn ang="0">
                  <a:pos x="46" y="34"/>
                </a:cxn>
                <a:cxn ang="0">
                  <a:pos x="62" y="0"/>
                </a:cxn>
              </a:cxnLst>
              <a:rect l="0" t="0" r="r" b="b"/>
              <a:pathLst>
                <a:path w="120" h="482">
                  <a:moveTo>
                    <a:pt x="62" y="0"/>
                  </a:moveTo>
                  <a:lnTo>
                    <a:pt x="120" y="0"/>
                  </a:lnTo>
                  <a:lnTo>
                    <a:pt x="119" y="2"/>
                  </a:lnTo>
                  <a:lnTo>
                    <a:pt x="117" y="4"/>
                  </a:lnTo>
                  <a:lnTo>
                    <a:pt x="114" y="11"/>
                  </a:lnTo>
                  <a:lnTo>
                    <a:pt x="110" y="18"/>
                  </a:lnTo>
                  <a:lnTo>
                    <a:pt x="106" y="29"/>
                  </a:lnTo>
                  <a:lnTo>
                    <a:pt x="100" y="41"/>
                  </a:lnTo>
                  <a:lnTo>
                    <a:pt x="94" y="54"/>
                  </a:lnTo>
                  <a:lnTo>
                    <a:pt x="89" y="68"/>
                  </a:lnTo>
                  <a:lnTo>
                    <a:pt x="82" y="84"/>
                  </a:lnTo>
                  <a:lnTo>
                    <a:pt x="71" y="118"/>
                  </a:lnTo>
                  <a:lnTo>
                    <a:pt x="62" y="156"/>
                  </a:lnTo>
                  <a:lnTo>
                    <a:pt x="59" y="175"/>
                  </a:lnTo>
                  <a:lnTo>
                    <a:pt x="56" y="194"/>
                  </a:lnTo>
                  <a:lnTo>
                    <a:pt x="55" y="213"/>
                  </a:lnTo>
                  <a:lnTo>
                    <a:pt x="113" y="213"/>
                  </a:lnTo>
                  <a:lnTo>
                    <a:pt x="113" y="263"/>
                  </a:lnTo>
                  <a:lnTo>
                    <a:pt x="55" y="263"/>
                  </a:lnTo>
                  <a:lnTo>
                    <a:pt x="55" y="482"/>
                  </a:lnTo>
                  <a:lnTo>
                    <a:pt x="0" y="482"/>
                  </a:lnTo>
                  <a:lnTo>
                    <a:pt x="0" y="241"/>
                  </a:lnTo>
                  <a:lnTo>
                    <a:pt x="1" y="215"/>
                  </a:lnTo>
                  <a:lnTo>
                    <a:pt x="4" y="188"/>
                  </a:lnTo>
                  <a:lnTo>
                    <a:pt x="8" y="159"/>
                  </a:lnTo>
                  <a:lnTo>
                    <a:pt x="15" y="129"/>
                  </a:lnTo>
                  <a:lnTo>
                    <a:pt x="23" y="98"/>
                  </a:lnTo>
                  <a:lnTo>
                    <a:pt x="34" y="66"/>
                  </a:lnTo>
                  <a:lnTo>
                    <a:pt x="46" y="34"/>
                  </a:lnTo>
                  <a:lnTo>
                    <a:pt x="62" y="0"/>
                  </a:lnTo>
                  <a:close/>
                </a:path>
              </a:pathLst>
            </a:custGeom>
            <a:solidFill>
              <a:srgbClr val="000000"/>
            </a:solidFill>
            <a:ln w="9525">
              <a:noFill/>
              <a:round/>
              <a:headEnd/>
              <a:tailEnd/>
            </a:ln>
          </p:spPr>
          <p:txBody>
            <a:bodyPr/>
            <a:lstStyle/>
            <a:p>
              <a:endParaRPr lang="en-US"/>
            </a:p>
          </p:txBody>
        </p:sp>
        <p:sp>
          <p:nvSpPr>
            <p:cNvPr id="1229" name="Freeform 205"/>
            <p:cNvSpPr>
              <a:spLocks noChangeAspect="1"/>
            </p:cNvSpPr>
            <p:nvPr userDrawn="1"/>
          </p:nvSpPr>
          <p:spPr bwMode="auto">
            <a:xfrm>
              <a:off x="4300" y="1445"/>
              <a:ext cx="121" cy="482"/>
            </a:xfrm>
            <a:custGeom>
              <a:avLst/>
              <a:gdLst/>
              <a:ahLst/>
              <a:cxnLst>
                <a:cxn ang="0">
                  <a:pos x="0" y="0"/>
                </a:cxn>
                <a:cxn ang="0">
                  <a:pos x="53" y="0"/>
                </a:cxn>
                <a:cxn ang="0">
                  <a:pos x="53" y="263"/>
                </a:cxn>
                <a:cxn ang="0">
                  <a:pos x="53" y="279"/>
                </a:cxn>
                <a:cxn ang="0">
                  <a:pos x="54" y="291"/>
                </a:cxn>
                <a:cxn ang="0">
                  <a:pos x="57" y="304"/>
                </a:cxn>
                <a:cxn ang="0">
                  <a:pos x="58" y="321"/>
                </a:cxn>
                <a:cxn ang="0">
                  <a:pos x="63" y="339"/>
                </a:cxn>
                <a:cxn ang="0">
                  <a:pos x="66" y="359"/>
                </a:cxn>
                <a:cxn ang="0">
                  <a:pos x="74" y="382"/>
                </a:cxn>
                <a:cxn ang="0">
                  <a:pos x="82" y="405"/>
                </a:cxn>
                <a:cxn ang="0">
                  <a:pos x="93" y="430"/>
                </a:cxn>
                <a:cxn ang="0">
                  <a:pos x="105" y="456"/>
                </a:cxn>
                <a:cxn ang="0">
                  <a:pos x="121" y="482"/>
                </a:cxn>
                <a:cxn ang="0">
                  <a:pos x="63" y="482"/>
                </a:cxn>
                <a:cxn ang="0">
                  <a:pos x="62" y="481"/>
                </a:cxn>
                <a:cxn ang="0">
                  <a:pos x="59" y="478"/>
                </a:cxn>
                <a:cxn ang="0">
                  <a:pos x="57" y="473"/>
                </a:cxn>
                <a:cxn ang="0">
                  <a:pos x="52" y="465"/>
                </a:cxn>
                <a:cxn ang="0">
                  <a:pos x="47" y="456"/>
                </a:cxn>
                <a:cxn ang="0">
                  <a:pos x="41" y="445"/>
                </a:cxn>
                <a:cxn ang="0">
                  <a:pos x="36" y="433"/>
                </a:cxn>
                <a:cxn ang="0">
                  <a:pos x="29" y="418"/>
                </a:cxn>
                <a:cxn ang="0">
                  <a:pos x="23" y="401"/>
                </a:cxn>
                <a:cxn ang="0">
                  <a:pos x="18" y="383"/>
                </a:cxn>
                <a:cxn ang="0">
                  <a:pos x="12" y="363"/>
                </a:cxn>
                <a:cxn ang="0">
                  <a:pos x="8" y="342"/>
                </a:cxn>
                <a:cxn ang="0">
                  <a:pos x="4" y="319"/>
                </a:cxn>
                <a:cxn ang="0">
                  <a:pos x="1" y="294"/>
                </a:cxn>
                <a:cxn ang="0">
                  <a:pos x="0" y="268"/>
                </a:cxn>
                <a:cxn ang="0">
                  <a:pos x="0" y="0"/>
                </a:cxn>
              </a:cxnLst>
              <a:rect l="0" t="0" r="r" b="b"/>
              <a:pathLst>
                <a:path w="121" h="482">
                  <a:moveTo>
                    <a:pt x="0" y="0"/>
                  </a:moveTo>
                  <a:lnTo>
                    <a:pt x="53" y="0"/>
                  </a:lnTo>
                  <a:lnTo>
                    <a:pt x="53" y="263"/>
                  </a:lnTo>
                  <a:lnTo>
                    <a:pt x="53" y="279"/>
                  </a:lnTo>
                  <a:lnTo>
                    <a:pt x="54" y="291"/>
                  </a:lnTo>
                  <a:lnTo>
                    <a:pt x="57" y="304"/>
                  </a:lnTo>
                  <a:lnTo>
                    <a:pt x="58" y="321"/>
                  </a:lnTo>
                  <a:lnTo>
                    <a:pt x="63" y="339"/>
                  </a:lnTo>
                  <a:lnTo>
                    <a:pt x="66" y="359"/>
                  </a:lnTo>
                  <a:lnTo>
                    <a:pt x="74" y="382"/>
                  </a:lnTo>
                  <a:lnTo>
                    <a:pt x="82" y="405"/>
                  </a:lnTo>
                  <a:lnTo>
                    <a:pt x="93" y="430"/>
                  </a:lnTo>
                  <a:lnTo>
                    <a:pt x="105" y="456"/>
                  </a:lnTo>
                  <a:lnTo>
                    <a:pt x="121" y="482"/>
                  </a:lnTo>
                  <a:lnTo>
                    <a:pt x="63" y="482"/>
                  </a:lnTo>
                  <a:lnTo>
                    <a:pt x="62" y="481"/>
                  </a:lnTo>
                  <a:lnTo>
                    <a:pt x="59" y="478"/>
                  </a:lnTo>
                  <a:lnTo>
                    <a:pt x="57" y="473"/>
                  </a:lnTo>
                  <a:lnTo>
                    <a:pt x="52" y="465"/>
                  </a:lnTo>
                  <a:lnTo>
                    <a:pt x="47" y="456"/>
                  </a:lnTo>
                  <a:lnTo>
                    <a:pt x="41" y="445"/>
                  </a:lnTo>
                  <a:lnTo>
                    <a:pt x="36" y="433"/>
                  </a:lnTo>
                  <a:lnTo>
                    <a:pt x="29" y="418"/>
                  </a:lnTo>
                  <a:lnTo>
                    <a:pt x="23" y="401"/>
                  </a:lnTo>
                  <a:lnTo>
                    <a:pt x="18" y="383"/>
                  </a:lnTo>
                  <a:lnTo>
                    <a:pt x="12" y="363"/>
                  </a:lnTo>
                  <a:lnTo>
                    <a:pt x="8" y="342"/>
                  </a:lnTo>
                  <a:lnTo>
                    <a:pt x="4" y="319"/>
                  </a:lnTo>
                  <a:lnTo>
                    <a:pt x="1" y="294"/>
                  </a:lnTo>
                  <a:lnTo>
                    <a:pt x="0" y="268"/>
                  </a:lnTo>
                  <a:lnTo>
                    <a:pt x="0" y="0"/>
                  </a:lnTo>
                  <a:close/>
                </a:path>
              </a:pathLst>
            </a:custGeom>
            <a:solidFill>
              <a:srgbClr val="000000"/>
            </a:solidFill>
            <a:ln w="9525">
              <a:noFill/>
              <a:round/>
              <a:headEnd/>
              <a:tailEnd/>
            </a:ln>
          </p:spPr>
          <p:txBody>
            <a:bodyPr/>
            <a:lstStyle/>
            <a:p>
              <a:endParaRPr lang="en-US"/>
            </a:p>
          </p:txBody>
        </p:sp>
        <p:sp>
          <p:nvSpPr>
            <p:cNvPr id="1230" name="Rectangle 206"/>
            <p:cNvSpPr>
              <a:spLocks noChangeAspect="1" noChangeArrowheads="1"/>
            </p:cNvSpPr>
            <p:nvPr userDrawn="1"/>
          </p:nvSpPr>
          <p:spPr bwMode="auto">
            <a:xfrm>
              <a:off x="3962" y="1445"/>
              <a:ext cx="56" cy="482"/>
            </a:xfrm>
            <a:prstGeom prst="rect">
              <a:avLst/>
            </a:prstGeom>
            <a:solidFill>
              <a:srgbClr val="000000"/>
            </a:solidFill>
            <a:ln w="9525">
              <a:noFill/>
              <a:miter lim="800000"/>
              <a:headEnd/>
              <a:tailEnd/>
            </a:ln>
          </p:spPr>
          <p:txBody>
            <a:bodyPr/>
            <a:lstStyle/>
            <a:p>
              <a:endParaRPr lang="en-US"/>
            </a:p>
          </p:txBody>
        </p:sp>
        <p:sp>
          <p:nvSpPr>
            <p:cNvPr id="1231" name="Freeform 207"/>
            <p:cNvSpPr>
              <a:spLocks noChangeAspect="1"/>
            </p:cNvSpPr>
            <p:nvPr userDrawn="1"/>
          </p:nvSpPr>
          <p:spPr bwMode="auto">
            <a:xfrm>
              <a:off x="4038" y="1445"/>
              <a:ext cx="95" cy="241"/>
            </a:xfrm>
            <a:custGeom>
              <a:avLst/>
              <a:gdLst/>
              <a:ahLst/>
              <a:cxnLst>
                <a:cxn ang="0">
                  <a:pos x="0" y="0"/>
                </a:cxn>
                <a:cxn ang="0">
                  <a:pos x="57" y="0"/>
                </a:cxn>
                <a:cxn ang="0">
                  <a:pos x="70" y="23"/>
                </a:cxn>
                <a:cxn ang="0">
                  <a:pos x="81" y="45"/>
                </a:cxn>
                <a:cxn ang="0">
                  <a:pos x="88" y="66"/>
                </a:cxn>
                <a:cxn ang="0">
                  <a:pos x="93" y="87"/>
                </a:cxn>
                <a:cxn ang="0">
                  <a:pos x="94" y="106"/>
                </a:cxn>
                <a:cxn ang="0">
                  <a:pos x="95" y="125"/>
                </a:cxn>
                <a:cxn ang="0">
                  <a:pos x="94" y="143"/>
                </a:cxn>
                <a:cxn ang="0">
                  <a:pos x="92" y="161"/>
                </a:cxn>
                <a:cxn ang="0">
                  <a:pos x="87" y="177"/>
                </a:cxn>
                <a:cxn ang="0">
                  <a:pos x="82" y="191"/>
                </a:cxn>
                <a:cxn ang="0">
                  <a:pos x="77" y="204"/>
                </a:cxn>
                <a:cxn ang="0">
                  <a:pos x="73" y="214"/>
                </a:cxn>
                <a:cxn ang="0">
                  <a:pos x="68" y="224"/>
                </a:cxn>
                <a:cxn ang="0">
                  <a:pos x="63" y="232"/>
                </a:cxn>
                <a:cxn ang="0">
                  <a:pos x="61" y="237"/>
                </a:cxn>
                <a:cxn ang="0">
                  <a:pos x="58" y="240"/>
                </a:cxn>
                <a:cxn ang="0">
                  <a:pos x="57" y="241"/>
                </a:cxn>
                <a:cxn ang="0">
                  <a:pos x="0" y="241"/>
                </a:cxn>
                <a:cxn ang="0">
                  <a:pos x="13" y="221"/>
                </a:cxn>
                <a:cxn ang="0">
                  <a:pos x="23" y="202"/>
                </a:cxn>
                <a:cxn ang="0">
                  <a:pos x="31" y="182"/>
                </a:cxn>
                <a:cxn ang="0">
                  <a:pos x="36" y="163"/>
                </a:cxn>
                <a:cxn ang="0">
                  <a:pos x="39" y="143"/>
                </a:cxn>
                <a:cxn ang="0">
                  <a:pos x="40" y="124"/>
                </a:cxn>
                <a:cxn ang="0">
                  <a:pos x="39" y="107"/>
                </a:cxn>
                <a:cxn ang="0">
                  <a:pos x="37" y="91"/>
                </a:cxn>
                <a:cxn ang="0">
                  <a:pos x="34" y="75"/>
                </a:cxn>
                <a:cxn ang="0">
                  <a:pos x="29" y="61"/>
                </a:cxn>
                <a:cxn ang="0">
                  <a:pos x="25" y="48"/>
                </a:cxn>
                <a:cxn ang="0">
                  <a:pos x="20" y="36"/>
                </a:cxn>
                <a:cxn ang="0">
                  <a:pos x="15" y="26"/>
                </a:cxn>
                <a:cxn ang="0">
                  <a:pos x="10" y="17"/>
                </a:cxn>
                <a:cxn ang="0">
                  <a:pos x="6" y="10"/>
                </a:cxn>
                <a:cxn ang="0">
                  <a:pos x="3" y="4"/>
                </a:cxn>
                <a:cxn ang="0">
                  <a:pos x="1" y="2"/>
                </a:cxn>
                <a:cxn ang="0">
                  <a:pos x="0" y="0"/>
                </a:cxn>
              </a:cxnLst>
              <a:rect l="0" t="0" r="r" b="b"/>
              <a:pathLst>
                <a:path w="95" h="241">
                  <a:moveTo>
                    <a:pt x="0" y="0"/>
                  </a:moveTo>
                  <a:lnTo>
                    <a:pt x="57" y="0"/>
                  </a:lnTo>
                  <a:lnTo>
                    <a:pt x="70" y="23"/>
                  </a:lnTo>
                  <a:lnTo>
                    <a:pt x="81" y="45"/>
                  </a:lnTo>
                  <a:lnTo>
                    <a:pt x="88" y="66"/>
                  </a:lnTo>
                  <a:lnTo>
                    <a:pt x="93" y="87"/>
                  </a:lnTo>
                  <a:lnTo>
                    <a:pt x="94" y="106"/>
                  </a:lnTo>
                  <a:lnTo>
                    <a:pt x="95" y="125"/>
                  </a:lnTo>
                  <a:lnTo>
                    <a:pt x="94" y="143"/>
                  </a:lnTo>
                  <a:lnTo>
                    <a:pt x="92" y="161"/>
                  </a:lnTo>
                  <a:lnTo>
                    <a:pt x="87" y="177"/>
                  </a:lnTo>
                  <a:lnTo>
                    <a:pt x="82" y="191"/>
                  </a:lnTo>
                  <a:lnTo>
                    <a:pt x="77" y="204"/>
                  </a:lnTo>
                  <a:lnTo>
                    <a:pt x="73" y="214"/>
                  </a:lnTo>
                  <a:lnTo>
                    <a:pt x="68" y="224"/>
                  </a:lnTo>
                  <a:lnTo>
                    <a:pt x="63" y="232"/>
                  </a:lnTo>
                  <a:lnTo>
                    <a:pt x="61" y="237"/>
                  </a:lnTo>
                  <a:lnTo>
                    <a:pt x="58" y="240"/>
                  </a:lnTo>
                  <a:lnTo>
                    <a:pt x="57" y="241"/>
                  </a:lnTo>
                  <a:lnTo>
                    <a:pt x="0" y="241"/>
                  </a:lnTo>
                  <a:lnTo>
                    <a:pt x="13" y="221"/>
                  </a:lnTo>
                  <a:lnTo>
                    <a:pt x="23" y="202"/>
                  </a:lnTo>
                  <a:lnTo>
                    <a:pt x="31" y="182"/>
                  </a:lnTo>
                  <a:lnTo>
                    <a:pt x="36" y="163"/>
                  </a:lnTo>
                  <a:lnTo>
                    <a:pt x="39" y="143"/>
                  </a:lnTo>
                  <a:lnTo>
                    <a:pt x="40" y="124"/>
                  </a:lnTo>
                  <a:lnTo>
                    <a:pt x="39" y="107"/>
                  </a:lnTo>
                  <a:lnTo>
                    <a:pt x="37" y="91"/>
                  </a:lnTo>
                  <a:lnTo>
                    <a:pt x="34" y="75"/>
                  </a:lnTo>
                  <a:lnTo>
                    <a:pt x="29" y="61"/>
                  </a:lnTo>
                  <a:lnTo>
                    <a:pt x="25" y="48"/>
                  </a:lnTo>
                  <a:lnTo>
                    <a:pt x="20" y="36"/>
                  </a:lnTo>
                  <a:lnTo>
                    <a:pt x="15" y="26"/>
                  </a:lnTo>
                  <a:lnTo>
                    <a:pt x="10" y="17"/>
                  </a:lnTo>
                  <a:lnTo>
                    <a:pt x="6" y="10"/>
                  </a:lnTo>
                  <a:lnTo>
                    <a:pt x="3" y="4"/>
                  </a:lnTo>
                  <a:lnTo>
                    <a:pt x="1" y="2"/>
                  </a:lnTo>
                  <a:lnTo>
                    <a:pt x="0" y="0"/>
                  </a:lnTo>
                  <a:close/>
                </a:path>
              </a:pathLst>
            </a:custGeom>
            <a:solidFill>
              <a:srgbClr val="000000"/>
            </a:solidFill>
            <a:ln w="9525">
              <a:noFill/>
              <a:round/>
              <a:headEnd/>
              <a:tailEnd/>
            </a:ln>
          </p:spPr>
          <p:txBody>
            <a:bodyPr/>
            <a:lstStyle/>
            <a:p>
              <a:endParaRPr lang="en-US"/>
            </a:p>
          </p:txBody>
        </p:sp>
      </p:grpSp>
      <p:grpSp>
        <p:nvGrpSpPr>
          <p:cNvPr id="1242" name="Group 218"/>
          <p:cNvGrpSpPr>
            <a:grpSpLocks/>
          </p:cNvGrpSpPr>
          <p:nvPr/>
        </p:nvGrpSpPr>
        <p:grpSpPr bwMode="auto">
          <a:xfrm>
            <a:off x="0" y="0"/>
            <a:ext cx="8270875" cy="300038"/>
            <a:chOff x="4608" y="240"/>
            <a:chExt cx="362" cy="189"/>
          </a:xfrm>
        </p:grpSpPr>
        <p:sp>
          <p:nvSpPr>
            <p:cNvPr id="1235" name="Freeform 211"/>
            <p:cNvSpPr>
              <a:spLocks noChangeAspect="1"/>
            </p:cNvSpPr>
            <p:nvPr userDrawn="1"/>
          </p:nvSpPr>
          <p:spPr bwMode="auto">
            <a:xfrm>
              <a:off x="4608" y="240"/>
              <a:ext cx="215" cy="189"/>
            </a:xfrm>
            <a:custGeom>
              <a:avLst/>
              <a:gdLst/>
              <a:ahLst/>
              <a:cxnLst>
                <a:cxn ang="0">
                  <a:pos x="0" y="0"/>
                </a:cxn>
                <a:cxn ang="0">
                  <a:pos x="545" y="0"/>
                </a:cxn>
                <a:cxn ang="0">
                  <a:pos x="530" y="35"/>
                </a:cxn>
                <a:cxn ang="0">
                  <a:pos x="515" y="70"/>
                </a:cxn>
                <a:cxn ang="0">
                  <a:pos x="505" y="103"/>
                </a:cxn>
                <a:cxn ang="0">
                  <a:pos x="496" y="134"/>
                </a:cxn>
                <a:cxn ang="0">
                  <a:pos x="490" y="166"/>
                </a:cxn>
                <a:cxn ang="0">
                  <a:pos x="485" y="196"/>
                </a:cxn>
                <a:cxn ang="0">
                  <a:pos x="482" y="224"/>
                </a:cxn>
                <a:cxn ang="0">
                  <a:pos x="482" y="251"/>
                </a:cxn>
                <a:cxn ang="0">
                  <a:pos x="482" y="277"/>
                </a:cxn>
                <a:cxn ang="0">
                  <a:pos x="485" y="302"/>
                </a:cxn>
                <a:cxn ang="0">
                  <a:pos x="488" y="325"/>
                </a:cxn>
                <a:cxn ang="0">
                  <a:pos x="491" y="347"/>
                </a:cxn>
                <a:cxn ang="0">
                  <a:pos x="496" y="368"/>
                </a:cxn>
                <a:cxn ang="0">
                  <a:pos x="502" y="387"/>
                </a:cxn>
                <a:cxn ang="0">
                  <a:pos x="508" y="404"/>
                </a:cxn>
                <a:cxn ang="0">
                  <a:pos x="514" y="419"/>
                </a:cxn>
                <a:cxn ang="0">
                  <a:pos x="520" y="433"/>
                </a:cxn>
                <a:cxn ang="0">
                  <a:pos x="526" y="446"/>
                </a:cxn>
                <a:cxn ang="0">
                  <a:pos x="530" y="456"/>
                </a:cxn>
                <a:cxn ang="0">
                  <a:pos x="536" y="465"/>
                </a:cxn>
                <a:cxn ang="0">
                  <a:pos x="539" y="472"/>
                </a:cxn>
                <a:cxn ang="0">
                  <a:pos x="545" y="479"/>
                </a:cxn>
                <a:cxn ang="0">
                  <a:pos x="545" y="480"/>
                </a:cxn>
                <a:cxn ang="0">
                  <a:pos x="0" y="480"/>
                </a:cxn>
                <a:cxn ang="0">
                  <a:pos x="0" y="0"/>
                </a:cxn>
              </a:cxnLst>
              <a:rect l="0" t="0" r="r" b="b"/>
              <a:pathLst>
                <a:path w="545" h="480">
                  <a:moveTo>
                    <a:pt x="0" y="0"/>
                  </a:moveTo>
                  <a:lnTo>
                    <a:pt x="545" y="0"/>
                  </a:lnTo>
                  <a:lnTo>
                    <a:pt x="530" y="35"/>
                  </a:lnTo>
                  <a:lnTo>
                    <a:pt x="515" y="70"/>
                  </a:lnTo>
                  <a:lnTo>
                    <a:pt x="505" y="103"/>
                  </a:lnTo>
                  <a:lnTo>
                    <a:pt x="496" y="134"/>
                  </a:lnTo>
                  <a:lnTo>
                    <a:pt x="490" y="166"/>
                  </a:lnTo>
                  <a:lnTo>
                    <a:pt x="485" y="196"/>
                  </a:lnTo>
                  <a:lnTo>
                    <a:pt x="482" y="224"/>
                  </a:lnTo>
                  <a:lnTo>
                    <a:pt x="482" y="251"/>
                  </a:lnTo>
                  <a:lnTo>
                    <a:pt x="482" y="277"/>
                  </a:lnTo>
                  <a:lnTo>
                    <a:pt x="485" y="302"/>
                  </a:lnTo>
                  <a:lnTo>
                    <a:pt x="488" y="325"/>
                  </a:lnTo>
                  <a:lnTo>
                    <a:pt x="491" y="347"/>
                  </a:lnTo>
                  <a:lnTo>
                    <a:pt x="496" y="368"/>
                  </a:lnTo>
                  <a:lnTo>
                    <a:pt x="502" y="387"/>
                  </a:lnTo>
                  <a:lnTo>
                    <a:pt x="508" y="404"/>
                  </a:lnTo>
                  <a:lnTo>
                    <a:pt x="514" y="419"/>
                  </a:lnTo>
                  <a:lnTo>
                    <a:pt x="520" y="433"/>
                  </a:lnTo>
                  <a:lnTo>
                    <a:pt x="526" y="446"/>
                  </a:lnTo>
                  <a:lnTo>
                    <a:pt x="530" y="456"/>
                  </a:lnTo>
                  <a:lnTo>
                    <a:pt x="536" y="465"/>
                  </a:lnTo>
                  <a:lnTo>
                    <a:pt x="539" y="472"/>
                  </a:lnTo>
                  <a:lnTo>
                    <a:pt x="545" y="479"/>
                  </a:lnTo>
                  <a:lnTo>
                    <a:pt x="545" y="480"/>
                  </a:lnTo>
                  <a:lnTo>
                    <a:pt x="0" y="480"/>
                  </a:lnTo>
                  <a:lnTo>
                    <a:pt x="0" y="0"/>
                  </a:lnTo>
                  <a:close/>
                </a:path>
              </a:pathLst>
            </a:custGeom>
            <a:solidFill>
              <a:srgbClr val="963237"/>
            </a:solidFill>
            <a:ln w="9525">
              <a:noFill/>
              <a:round/>
              <a:headEnd/>
              <a:tailEnd/>
            </a:ln>
          </p:spPr>
          <p:txBody>
            <a:bodyPr/>
            <a:lstStyle/>
            <a:p>
              <a:endParaRPr lang="en-US"/>
            </a:p>
          </p:txBody>
        </p:sp>
        <p:sp>
          <p:nvSpPr>
            <p:cNvPr id="1236" name="Freeform 212"/>
            <p:cNvSpPr>
              <a:spLocks noChangeAspect="1"/>
            </p:cNvSpPr>
            <p:nvPr userDrawn="1"/>
          </p:nvSpPr>
          <p:spPr bwMode="auto">
            <a:xfrm>
              <a:off x="4752" y="240"/>
              <a:ext cx="218" cy="189"/>
            </a:xfrm>
            <a:custGeom>
              <a:avLst/>
              <a:gdLst/>
              <a:ahLst/>
              <a:cxnLst>
                <a:cxn ang="0">
                  <a:pos x="0" y="0"/>
                </a:cxn>
                <a:cxn ang="0">
                  <a:pos x="552" y="0"/>
                </a:cxn>
                <a:cxn ang="0">
                  <a:pos x="551" y="480"/>
                </a:cxn>
                <a:cxn ang="0">
                  <a:pos x="67" y="480"/>
                </a:cxn>
                <a:cxn ang="0">
                  <a:pos x="51" y="454"/>
                </a:cxn>
                <a:cxn ang="0">
                  <a:pos x="39" y="428"/>
                </a:cxn>
                <a:cxn ang="0">
                  <a:pos x="28" y="404"/>
                </a:cxn>
                <a:cxn ang="0">
                  <a:pos x="20" y="381"/>
                </a:cxn>
                <a:cxn ang="0">
                  <a:pos x="13" y="358"/>
                </a:cxn>
                <a:cxn ang="0">
                  <a:pos x="8" y="338"/>
                </a:cxn>
                <a:cxn ang="0">
                  <a:pos x="5" y="320"/>
                </a:cxn>
                <a:cxn ang="0">
                  <a:pos x="2" y="303"/>
                </a:cxn>
                <a:cxn ang="0">
                  <a:pos x="1" y="290"/>
                </a:cxn>
                <a:cxn ang="0">
                  <a:pos x="0" y="278"/>
                </a:cxn>
                <a:cxn ang="0">
                  <a:pos x="0" y="0"/>
                </a:cxn>
              </a:cxnLst>
              <a:rect l="0" t="0" r="r" b="b"/>
              <a:pathLst>
                <a:path w="552" h="480">
                  <a:moveTo>
                    <a:pt x="0" y="0"/>
                  </a:moveTo>
                  <a:lnTo>
                    <a:pt x="552" y="0"/>
                  </a:lnTo>
                  <a:lnTo>
                    <a:pt x="551" y="480"/>
                  </a:lnTo>
                  <a:lnTo>
                    <a:pt x="67" y="480"/>
                  </a:lnTo>
                  <a:lnTo>
                    <a:pt x="51" y="454"/>
                  </a:lnTo>
                  <a:lnTo>
                    <a:pt x="39" y="428"/>
                  </a:lnTo>
                  <a:lnTo>
                    <a:pt x="28" y="404"/>
                  </a:lnTo>
                  <a:lnTo>
                    <a:pt x="20" y="381"/>
                  </a:lnTo>
                  <a:lnTo>
                    <a:pt x="13" y="358"/>
                  </a:lnTo>
                  <a:lnTo>
                    <a:pt x="8" y="338"/>
                  </a:lnTo>
                  <a:lnTo>
                    <a:pt x="5" y="320"/>
                  </a:lnTo>
                  <a:lnTo>
                    <a:pt x="2" y="303"/>
                  </a:lnTo>
                  <a:lnTo>
                    <a:pt x="1" y="290"/>
                  </a:lnTo>
                  <a:lnTo>
                    <a:pt x="0" y="278"/>
                  </a:lnTo>
                  <a:lnTo>
                    <a:pt x="0" y="0"/>
                  </a:lnTo>
                  <a:close/>
                </a:path>
              </a:pathLst>
            </a:custGeom>
            <a:solidFill>
              <a:srgbClr val="963237"/>
            </a:solidFill>
            <a:ln w="9525">
              <a:noFill/>
              <a:round/>
              <a:headEnd/>
              <a:tailEnd/>
            </a:ln>
          </p:spPr>
          <p:txBody>
            <a:bodyPr/>
            <a:lstStyle/>
            <a:p>
              <a:endParaRPr lang="en-US"/>
            </a:p>
          </p:txBody>
        </p:sp>
      </p:grpSp>
      <p:pic>
        <p:nvPicPr>
          <p:cNvPr id="18" name="Picture 17" descr="dias_color_proposals_0142_3D_medium.jpg"/>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453896"/>
            <a:ext cx="1066800" cy="41482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xmlns:p14="http://schemas.microsoft.com/office/powerpoint/2010/main" id="1" dur="indefinite" restart="never" nodeType="tmRoot"/>
      </p:par>
    </p:tnLst>
  </p:timing>
  <p:hf hdr="0" ftr="0" dt="0"/>
  <p:txStyles>
    <p:titleStyle>
      <a:lvl1pPr algn="ctr"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Calibri" pitchFamily="34" charset="0"/>
          <a:cs typeface="Arial" charset="0"/>
        </a:defRPr>
      </a:lvl2pPr>
      <a:lvl3pPr algn="l" rtl="0" fontAlgn="base">
        <a:spcBef>
          <a:spcPct val="0"/>
        </a:spcBef>
        <a:spcAft>
          <a:spcPct val="0"/>
        </a:spcAft>
        <a:defRPr sz="4400">
          <a:solidFill>
            <a:schemeClr val="tx2"/>
          </a:solidFill>
          <a:latin typeface="Calibri" pitchFamily="34" charset="0"/>
          <a:cs typeface="Arial" charset="0"/>
        </a:defRPr>
      </a:lvl3pPr>
      <a:lvl4pPr algn="l" rtl="0" fontAlgn="base">
        <a:spcBef>
          <a:spcPct val="0"/>
        </a:spcBef>
        <a:spcAft>
          <a:spcPct val="0"/>
        </a:spcAft>
        <a:defRPr sz="4400">
          <a:solidFill>
            <a:schemeClr val="tx2"/>
          </a:solidFill>
          <a:latin typeface="Calibri" pitchFamily="34" charset="0"/>
          <a:cs typeface="Arial" charset="0"/>
        </a:defRPr>
      </a:lvl4pPr>
      <a:lvl5pPr algn="l" rtl="0" fontAlgn="base">
        <a:spcBef>
          <a:spcPct val="0"/>
        </a:spcBef>
        <a:spcAft>
          <a:spcPct val="0"/>
        </a:spcAft>
        <a:defRPr sz="4400">
          <a:solidFill>
            <a:schemeClr val="tx2"/>
          </a:solidFill>
          <a:latin typeface="Calibri" pitchFamily="34" charset="0"/>
          <a:cs typeface="Arial" charset="0"/>
        </a:defRPr>
      </a:lvl5pPr>
      <a:lvl6pPr marL="457200" algn="l" rtl="0" fontAlgn="base">
        <a:spcBef>
          <a:spcPct val="0"/>
        </a:spcBef>
        <a:spcAft>
          <a:spcPct val="0"/>
        </a:spcAft>
        <a:defRPr sz="4400">
          <a:solidFill>
            <a:schemeClr val="tx2"/>
          </a:solidFill>
          <a:latin typeface="Calibri" pitchFamily="34" charset="0"/>
          <a:cs typeface="Arial" charset="0"/>
        </a:defRPr>
      </a:lvl6pPr>
      <a:lvl7pPr marL="914400" algn="l" rtl="0" fontAlgn="base">
        <a:spcBef>
          <a:spcPct val="0"/>
        </a:spcBef>
        <a:spcAft>
          <a:spcPct val="0"/>
        </a:spcAft>
        <a:defRPr sz="4400">
          <a:solidFill>
            <a:schemeClr val="tx2"/>
          </a:solidFill>
          <a:latin typeface="Calibri" pitchFamily="34" charset="0"/>
          <a:cs typeface="Arial" charset="0"/>
        </a:defRPr>
      </a:lvl7pPr>
      <a:lvl8pPr marL="1371600" algn="l" rtl="0" fontAlgn="base">
        <a:spcBef>
          <a:spcPct val="0"/>
        </a:spcBef>
        <a:spcAft>
          <a:spcPct val="0"/>
        </a:spcAft>
        <a:defRPr sz="4400">
          <a:solidFill>
            <a:schemeClr val="tx2"/>
          </a:solidFill>
          <a:latin typeface="Calibri" pitchFamily="34" charset="0"/>
          <a:cs typeface="Arial" charset="0"/>
        </a:defRPr>
      </a:lvl8pPr>
      <a:lvl9pPr marL="1828800" algn="l" rtl="0" fontAlgn="base">
        <a:spcBef>
          <a:spcPct val="0"/>
        </a:spcBef>
        <a:spcAft>
          <a:spcPct val="0"/>
        </a:spcAft>
        <a:defRPr sz="4400">
          <a:solidFill>
            <a:schemeClr val="tx2"/>
          </a:solidFill>
          <a:latin typeface="Calibri" pitchFamily="34"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400">
          <a:solidFill>
            <a:schemeClr val="tx1"/>
          </a:solidFill>
          <a:latin typeface="+mn-lt"/>
          <a:cs typeface="+mn-cs"/>
        </a:defRPr>
      </a:lvl2pPr>
      <a:lvl3pPr marL="1143000" indent="-228600" algn="l" rtl="0" fontAlgn="base">
        <a:spcBef>
          <a:spcPct val="20000"/>
        </a:spcBef>
        <a:spcAft>
          <a:spcPct val="0"/>
        </a:spcAft>
        <a:buChar char="•"/>
        <a:defRPr>
          <a:solidFill>
            <a:schemeClr val="tx1"/>
          </a:solidFill>
          <a:latin typeface="+mn-lt"/>
          <a:cs typeface="+mn-cs"/>
        </a:defRPr>
      </a:lvl3pPr>
      <a:lvl4pPr marL="1600200" indent="-228600" algn="l" rtl="0" fontAlgn="base">
        <a:spcBef>
          <a:spcPct val="20000"/>
        </a:spcBef>
        <a:spcAft>
          <a:spcPct val="0"/>
        </a:spcAft>
        <a:buChar char="–"/>
        <a:defRPr>
          <a:solidFill>
            <a:schemeClr val="tx1"/>
          </a:solidFill>
          <a:latin typeface="+mn-lt"/>
          <a:cs typeface="+mn-cs"/>
        </a:defRPr>
      </a:lvl4pPr>
      <a:lvl5pPr marL="2057400" indent="-228600" algn="l" rtl="0" fontAlgn="base">
        <a:spcBef>
          <a:spcPct val="20000"/>
        </a:spcBef>
        <a:spcAft>
          <a:spcPct val="0"/>
        </a:spcAft>
        <a:buChar char="»"/>
        <a:defRPr>
          <a:solidFill>
            <a:schemeClr val="tx1"/>
          </a:solidFill>
          <a:latin typeface="+mn-lt"/>
          <a:cs typeface="+mn-cs"/>
        </a:defRPr>
      </a:lvl5pPr>
      <a:lvl6pPr marL="2514600" indent="-228600" algn="l" rtl="0" fontAlgn="base">
        <a:spcBef>
          <a:spcPct val="20000"/>
        </a:spcBef>
        <a:spcAft>
          <a:spcPct val="0"/>
        </a:spcAft>
        <a:buChar char="»"/>
        <a:defRPr>
          <a:solidFill>
            <a:schemeClr val="tx1"/>
          </a:solidFill>
          <a:latin typeface="+mn-lt"/>
          <a:cs typeface="+mn-cs"/>
        </a:defRPr>
      </a:lvl6pPr>
      <a:lvl7pPr marL="2971800" indent="-228600" algn="l" rtl="0" fontAlgn="base">
        <a:spcBef>
          <a:spcPct val="20000"/>
        </a:spcBef>
        <a:spcAft>
          <a:spcPct val="0"/>
        </a:spcAft>
        <a:buChar char="»"/>
        <a:defRPr>
          <a:solidFill>
            <a:schemeClr val="tx1"/>
          </a:solidFill>
          <a:latin typeface="+mn-lt"/>
          <a:cs typeface="+mn-cs"/>
        </a:defRPr>
      </a:lvl7pPr>
      <a:lvl8pPr marL="3429000" indent="-228600" algn="l" rtl="0" fontAlgn="base">
        <a:spcBef>
          <a:spcPct val="20000"/>
        </a:spcBef>
        <a:spcAft>
          <a:spcPct val="0"/>
        </a:spcAft>
        <a:buChar char="»"/>
        <a:defRPr>
          <a:solidFill>
            <a:schemeClr val="tx1"/>
          </a:solidFill>
          <a:latin typeface="+mn-lt"/>
          <a:cs typeface="+mn-cs"/>
        </a:defRPr>
      </a:lvl8pPr>
      <a:lvl9pPr marL="3886200" indent="-228600" algn="l" rtl="0" fontAlgn="base">
        <a:spcBef>
          <a:spcPct val="20000"/>
        </a:spcBef>
        <a:spcAft>
          <a:spcPct val="0"/>
        </a:spcAft>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image" Target="../media/image2.w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Microsoft_Equation1.bin"/><Relationship Id="rId5" Type="http://schemas.openxmlformats.org/officeDocument/2006/relationships/image" Target="../media/image5.emf"/><Relationship Id="rId6" Type="http://schemas.openxmlformats.org/officeDocument/2006/relationships/image" Target="../media/image6.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633538"/>
            <a:ext cx="9144000" cy="1185862"/>
          </a:xfrm>
        </p:spPr>
        <p:txBody>
          <a:bodyPr rtlCol="0">
            <a:noAutofit/>
          </a:bodyPr>
          <a:lstStyle/>
          <a:p>
            <a:pPr algn="ctr" fontAlgn="auto">
              <a:spcAft>
                <a:spcPts val="0"/>
              </a:spcAft>
              <a:buClr>
                <a:schemeClr val="accent2">
                  <a:lumMod val="75000"/>
                </a:schemeClr>
              </a:buClr>
              <a:defRPr/>
            </a:pPr>
            <a:r>
              <a:rPr lang="en-US" sz="5400" b="1" dirty="0" smtClean="0"/>
              <a:t>Self-managing Cloud DBs?</a:t>
            </a:r>
            <a:endParaRPr lang="en-US" sz="5400" b="1" dirty="0" smtClean="0"/>
          </a:p>
        </p:txBody>
      </p:sp>
      <p:sp>
        <p:nvSpPr>
          <p:cNvPr id="6" name="Rectangle 5"/>
          <p:cNvSpPr/>
          <p:nvPr/>
        </p:nvSpPr>
        <p:spPr>
          <a:xfrm>
            <a:off x="0" y="3503473"/>
            <a:ext cx="9144000" cy="2462212"/>
          </a:xfrm>
          <a:prstGeom prst="rect">
            <a:avLst/>
          </a:prstGeom>
        </p:spPr>
        <p:txBody>
          <a:bodyPr wrap="square">
            <a:spAutoFit/>
          </a:bodyPr>
          <a:lstStyle/>
          <a:p>
            <a:pPr algn="ctr"/>
            <a:endParaRPr lang="en-US" sz="1800" i="1" dirty="0" smtClean="0"/>
          </a:p>
          <a:p>
            <a:pPr algn="ctr"/>
            <a:r>
              <a:rPr lang="en-US" sz="3200" i="1" dirty="0" smtClean="0"/>
              <a:t> Anastasia Ailamaki</a:t>
            </a:r>
            <a:endParaRPr lang="en-US" sz="2800" i="1" dirty="0" smtClean="0">
              <a:latin typeface="+mj-lt"/>
            </a:endParaRPr>
          </a:p>
          <a:p>
            <a:pPr algn="ctr"/>
            <a:r>
              <a:rPr lang="en-US" sz="2800" i="1" dirty="0" smtClean="0">
                <a:latin typeface="+mj-lt"/>
              </a:rPr>
              <a:t>Data-Intensive Applications and Systems (DIAS)</a:t>
            </a:r>
          </a:p>
          <a:p>
            <a:pPr algn="ctr"/>
            <a:r>
              <a:rPr lang="en-US" sz="2800" i="1" dirty="0" smtClean="0">
                <a:latin typeface="+mj-lt"/>
              </a:rPr>
              <a:t>Computer and Communication Sciences</a:t>
            </a:r>
          </a:p>
          <a:p>
            <a:pPr algn="ctr"/>
            <a:r>
              <a:rPr lang="en-US" sz="2800" i="1" dirty="0" smtClean="0">
                <a:latin typeface="+mj-lt"/>
              </a:rPr>
              <a:t>EPFL</a:t>
            </a:r>
          </a:p>
          <a:p>
            <a:pPr algn="ctr"/>
            <a:endParaRPr lang="en-US" sz="1800" i="1" dirty="0" smtClean="0">
              <a:latin typeface="+mj-lt"/>
            </a:endParaRPr>
          </a:p>
        </p:txBody>
      </p:sp>
    </p:spTree>
    <p:extLst>
      <p:ext uri="{BB962C8B-B14F-4D97-AF65-F5344CB8AC3E}">
        <p14:creationId xmlns:p14="http://schemas.microsoft.com/office/powerpoint/2010/main" val="14245705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SMDB addresses complaints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Syste</a:t>
            </a:r>
            <a:r>
              <a:rPr lang="en-US" b="1" dirty="0" smtClean="0"/>
              <a:t>m:</a:t>
            </a:r>
            <a:r>
              <a:rPr lang="en-US" b="1" dirty="0"/>
              <a:t> </a:t>
            </a:r>
            <a:r>
              <a:rPr lang="en-US" dirty="0" smtClean="0"/>
              <a:t>Not </a:t>
            </a:r>
            <a:r>
              <a:rPr lang="en-US" dirty="0" smtClean="0"/>
              <a:t>fast, predictable, reliable </a:t>
            </a:r>
            <a:r>
              <a:rPr lang="en-US" dirty="0" smtClean="0"/>
              <a:t>enough</a:t>
            </a:r>
          </a:p>
          <a:p>
            <a:pPr marL="0" indent="0">
              <a:buNone/>
            </a:pPr>
            <a:endParaRPr lang="en-US" b="1" dirty="0" smtClean="0"/>
          </a:p>
          <a:p>
            <a:pPr marL="0" indent="0">
              <a:buNone/>
            </a:pPr>
            <a:r>
              <a:rPr lang="en-US" b="1" dirty="0" smtClean="0"/>
              <a:t>Cloud</a:t>
            </a:r>
            <a:r>
              <a:rPr lang="en-US" dirty="0" smtClean="0"/>
              <a:t>: the above, </a:t>
            </a:r>
            <a:r>
              <a:rPr lang="en-US" i="1" dirty="0" smtClean="0"/>
              <a:t>PLUS</a:t>
            </a:r>
            <a:r>
              <a:rPr lang="en-US" dirty="0" smtClean="0"/>
              <a:t>:</a:t>
            </a:r>
            <a:endParaRPr lang="en-US" dirty="0" smtClean="0"/>
          </a:p>
          <a:p>
            <a:r>
              <a:rPr lang="en-US" dirty="0"/>
              <a:t>No </a:t>
            </a:r>
            <a:r>
              <a:rPr lang="en-US" dirty="0" smtClean="0"/>
              <a:t>privacy/anonymity </a:t>
            </a:r>
            <a:r>
              <a:rPr lang="en-US" dirty="0"/>
              <a:t>guarantees</a:t>
            </a:r>
          </a:p>
          <a:p>
            <a:r>
              <a:rPr lang="en-US" dirty="0" smtClean="0"/>
              <a:t>No insurance: What </a:t>
            </a:r>
            <a:r>
              <a:rPr lang="en-US" dirty="0" smtClean="0"/>
              <a:t>if the cloud loses data?</a:t>
            </a:r>
          </a:p>
          <a:p>
            <a:r>
              <a:rPr lang="en-US" dirty="0" smtClean="0"/>
              <a:t>Poor application/storage interface</a:t>
            </a:r>
          </a:p>
          <a:p>
            <a:r>
              <a:rPr lang="en-US" dirty="0" smtClean="0"/>
              <a:t>Data is not easily movable</a:t>
            </a:r>
          </a:p>
        </p:txBody>
      </p:sp>
      <p:sp>
        <p:nvSpPr>
          <p:cNvPr id="4" name="TextBox 3"/>
          <p:cNvSpPr txBox="1"/>
          <p:nvPr/>
        </p:nvSpPr>
        <p:spPr>
          <a:xfrm>
            <a:off x="354106" y="6071900"/>
            <a:ext cx="8431306" cy="646331"/>
          </a:xfrm>
          <a:prstGeom prst="rect">
            <a:avLst/>
          </a:prstGeom>
          <a:solidFill>
            <a:schemeClr val="tx2">
              <a:lumMod val="25000"/>
              <a:lumOff val="75000"/>
            </a:schemeClr>
          </a:solidFill>
        </p:spPr>
        <p:txBody>
          <a:bodyPr wrap="none" rtlCol="0" anchor="ctr" anchorCtr="0">
            <a:normAutofit/>
          </a:bodyPr>
          <a:lstStyle/>
          <a:p>
            <a:pPr algn="ctr"/>
            <a:r>
              <a:rPr lang="en-US" sz="3600" b="1" dirty="0" smtClean="0">
                <a:solidFill>
                  <a:srgbClr val="FF0000"/>
                </a:solidFill>
                <a:latin typeface="+mj-lt"/>
              </a:rPr>
              <a:t>The optimization problem just got harder</a:t>
            </a:r>
            <a:endParaRPr lang="en-US" sz="3600" b="1" dirty="0">
              <a:solidFill>
                <a:srgbClr val="800000"/>
              </a:solidFill>
              <a:latin typeface="+mj-lt"/>
            </a:endParaRPr>
          </a:p>
        </p:txBody>
      </p:sp>
    </p:spTree>
    <p:extLst>
      <p:ext uri="{BB962C8B-B14F-4D97-AF65-F5344CB8AC3E}">
        <p14:creationId xmlns:p14="http://schemas.microsoft.com/office/powerpoint/2010/main" val="171893749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Fewer decisions for users</a:t>
            </a:r>
            <a:endParaRPr lang="en-US" dirty="0"/>
          </a:p>
        </p:txBody>
      </p:sp>
      <p:sp>
        <p:nvSpPr>
          <p:cNvPr id="24" name="Content Placeholder 23"/>
          <p:cNvSpPr>
            <a:spLocks noGrp="1"/>
          </p:cNvSpPr>
          <p:nvPr>
            <p:ph idx="1"/>
          </p:nvPr>
        </p:nvSpPr>
        <p:spPr>
          <a:xfrm>
            <a:off x="457200" y="3886200"/>
            <a:ext cx="5562600" cy="2239963"/>
          </a:xfrm>
        </p:spPr>
        <p:txBody>
          <a:bodyPr/>
          <a:lstStyle/>
          <a:p>
            <a:pPr marL="0" indent="0">
              <a:buNone/>
            </a:pPr>
            <a:r>
              <a:rPr lang="en-US" dirty="0" smtClean="0"/>
              <a:t>i.e., what user buys</a:t>
            </a:r>
          </a:p>
          <a:p>
            <a:r>
              <a:rPr lang="en-US" dirty="0" smtClean="0"/>
              <a:t>Performance</a:t>
            </a:r>
          </a:p>
          <a:p>
            <a:r>
              <a:rPr lang="en-US" dirty="0" smtClean="0"/>
              <a:t>Predictability</a:t>
            </a:r>
          </a:p>
          <a:p>
            <a:r>
              <a:rPr lang="en-US" dirty="0" smtClean="0"/>
              <a:t>Privacy</a:t>
            </a:r>
          </a:p>
        </p:txBody>
      </p:sp>
      <p:sp>
        <p:nvSpPr>
          <p:cNvPr id="5" name="Slide Number Placeholder 4"/>
          <p:cNvSpPr>
            <a:spLocks noGrp="1"/>
          </p:cNvSpPr>
          <p:nvPr>
            <p:ph type="sldNum" sz="quarter" idx="12"/>
          </p:nvPr>
        </p:nvSpPr>
        <p:spPr/>
        <p:txBody>
          <a:bodyPr/>
          <a:lstStyle/>
          <a:p>
            <a:fld id="{91462274-4D91-4102-8B2B-567009310D18}" type="slidenum">
              <a:rPr lang="en-US" smtClean="0"/>
              <a:pPr/>
              <a:t>3</a:t>
            </a:fld>
            <a:endParaRPr lang="en-US"/>
          </a:p>
        </p:txBody>
      </p:sp>
      <p:sp>
        <p:nvSpPr>
          <p:cNvPr id="9" name="TextBox 8"/>
          <p:cNvSpPr txBox="1"/>
          <p:nvPr/>
        </p:nvSpPr>
        <p:spPr>
          <a:xfrm>
            <a:off x="7162800" y="1447800"/>
            <a:ext cx="1123099" cy="646331"/>
          </a:xfrm>
          <a:prstGeom prst="rect">
            <a:avLst/>
          </a:prstGeom>
          <a:noFill/>
        </p:spPr>
        <p:txBody>
          <a:bodyPr wrap="none" rtlCol="0">
            <a:spAutoFit/>
          </a:bodyPr>
          <a:lstStyle/>
          <a:p>
            <a:r>
              <a:rPr lang="en-US" sz="3600" dirty="0" err="1" smtClean="0"/>
              <a:t>DaaS</a:t>
            </a:r>
            <a:endParaRPr lang="en-US" sz="3600" dirty="0"/>
          </a:p>
        </p:txBody>
      </p:sp>
      <p:sp>
        <p:nvSpPr>
          <p:cNvPr id="10" name="TextBox 9"/>
          <p:cNvSpPr txBox="1"/>
          <p:nvPr/>
        </p:nvSpPr>
        <p:spPr>
          <a:xfrm>
            <a:off x="457200" y="1600200"/>
            <a:ext cx="4286450" cy="646331"/>
          </a:xfrm>
          <a:prstGeom prst="rect">
            <a:avLst/>
          </a:prstGeom>
          <a:noFill/>
        </p:spPr>
        <p:txBody>
          <a:bodyPr wrap="none" rtlCol="0">
            <a:spAutoFit/>
          </a:bodyPr>
          <a:lstStyle/>
          <a:p>
            <a:r>
              <a:rPr lang="en-US" sz="3600" dirty="0" smtClean="0"/>
              <a:t>Single-Server </a:t>
            </a:r>
            <a:r>
              <a:rPr lang="en-US" sz="3600" dirty="0" err="1" smtClean="0"/>
              <a:t>autoDM</a:t>
            </a:r>
            <a:endParaRPr lang="en-US" sz="3600" dirty="0"/>
          </a:p>
        </p:txBody>
      </p:sp>
      <p:pic>
        <p:nvPicPr>
          <p:cNvPr id="11" name="Picture 10"/>
          <p:cNvPicPr>
            <a:picLocks noChangeAspect="1"/>
          </p:cNvPicPr>
          <p:nvPr/>
        </p:nvPicPr>
        <p:blipFill>
          <a:blip r:embed="rId3" cstate="print"/>
          <a:stretch>
            <a:fillRect/>
          </a:stretch>
        </p:blipFill>
        <p:spPr>
          <a:xfrm>
            <a:off x="228600" y="2423083"/>
            <a:ext cx="990600" cy="990600"/>
          </a:xfrm>
          <a:prstGeom prst="rect">
            <a:avLst/>
          </a:prstGeom>
        </p:spPr>
      </p:pic>
      <p:sp>
        <p:nvSpPr>
          <p:cNvPr id="12" name="Rectangle 11"/>
          <p:cNvSpPr/>
          <p:nvPr/>
        </p:nvSpPr>
        <p:spPr>
          <a:xfrm>
            <a:off x="1795420" y="2517648"/>
            <a:ext cx="914400" cy="9144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solidFill>
              </a:rPr>
              <a:t>AutoDM</a:t>
            </a:r>
            <a:endParaRPr lang="en-US" dirty="0">
              <a:solidFill>
                <a:schemeClr val="tx1"/>
              </a:solidFill>
            </a:endParaRPr>
          </a:p>
        </p:txBody>
      </p:sp>
      <p:sp>
        <p:nvSpPr>
          <p:cNvPr id="13" name="Can 12"/>
          <p:cNvSpPr/>
          <p:nvPr/>
        </p:nvSpPr>
        <p:spPr>
          <a:xfrm>
            <a:off x="3319420" y="2365248"/>
            <a:ext cx="1600200" cy="1216152"/>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Data Layouts/structures</a:t>
            </a:r>
            <a:endParaRPr lang="en-US" dirty="0"/>
          </a:p>
        </p:txBody>
      </p:sp>
      <p:pic>
        <p:nvPicPr>
          <p:cNvPr id="19" name="Picture 18"/>
          <p:cNvPicPr>
            <a:picLocks noChangeAspect="1"/>
          </p:cNvPicPr>
          <p:nvPr/>
        </p:nvPicPr>
        <p:blipFill>
          <a:blip r:embed="rId3" cstate="print"/>
          <a:stretch>
            <a:fillRect/>
          </a:stretch>
        </p:blipFill>
        <p:spPr>
          <a:xfrm>
            <a:off x="7162800" y="2057400"/>
            <a:ext cx="990600" cy="990600"/>
          </a:xfrm>
          <a:prstGeom prst="rect">
            <a:avLst/>
          </a:prstGeom>
        </p:spPr>
      </p:pic>
      <p:grpSp>
        <p:nvGrpSpPr>
          <p:cNvPr id="23" name="Group 22"/>
          <p:cNvGrpSpPr/>
          <p:nvPr/>
        </p:nvGrpSpPr>
        <p:grpSpPr>
          <a:xfrm>
            <a:off x="7010400" y="4876800"/>
            <a:ext cx="1447800" cy="1825058"/>
            <a:chOff x="7162800" y="4673680"/>
            <a:chExt cx="1600200" cy="2180578"/>
          </a:xfrm>
        </p:grpSpPr>
        <p:sp>
          <p:nvSpPr>
            <p:cNvPr id="20" name="Rectangle 19"/>
            <p:cNvSpPr/>
            <p:nvPr/>
          </p:nvSpPr>
          <p:spPr>
            <a:xfrm>
              <a:off x="7467600" y="4673680"/>
              <a:ext cx="914400" cy="914400"/>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err="1" smtClean="0">
                  <a:solidFill>
                    <a:schemeClr val="tx1"/>
                  </a:solidFill>
                </a:rPr>
                <a:t>AutoDM</a:t>
              </a:r>
              <a:endParaRPr lang="en-US" sz="2000" dirty="0">
                <a:solidFill>
                  <a:schemeClr val="tx1"/>
                </a:solidFill>
              </a:endParaRPr>
            </a:p>
          </p:txBody>
        </p:sp>
        <p:sp>
          <p:nvSpPr>
            <p:cNvPr id="21" name="Can 20"/>
            <p:cNvSpPr/>
            <p:nvPr/>
          </p:nvSpPr>
          <p:spPr>
            <a:xfrm>
              <a:off x="7162800" y="5638106"/>
              <a:ext cx="1600200" cy="1216152"/>
            </a:xfrm>
            <a:prstGeom prst="ca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Data Layouts/structures</a:t>
              </a:r>
              <a:endParaRPr lang="en-US" sz="2000" dirty="0"/>
            </a:p>
          </p:txBody>
        </p:sp>
      </p:grpSp>
      <p:sp>
        <p:nvSpPr>
          <p:cNvPr id="22" name="Cloud 21"/>
          <p:cNvSpPr/>
          <p:nvPr/>
        </p:nvSpPr>
        <p:spPr>
          <a:xfrm>
            <a:off x="6248400" y="3124200"/>
            <a:ext cx="2819400" cy="1524000"/>
          </a:xfrm>
          <a:prstGeom prst="cloud">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dirty="0" smtClean="0">
                <a:solidFill>
                  <a:schemeClr val="tx1"/>
                </a:solidFill>
              </a:rPr>
              <a:t>Cloud resources</a:t>
            </a:r>
            <a:endParaRPr lang="en-US" sz="3200" dirty="0">
              <a:solidFill>
                <a:schemeClr val="tx1"/>
              </a:solidFill>
            </a:endParaRPr>
          </a:p>
        </p:txBody>
      </p:sp>
      <p:sp>
        <p:nvSpPr>
          <p:cNvPr id="25" name="TextBox 24"/>
          <p:cNvSpPr txBox="1"/>
          <p:nvPr/>
        </p:nvSpPr>
        <p:spPr>
          <a:xfrm>
            <a:off x="354106" y="6172200"/>
            <a:ext cx="8431306" cy="646331"/>
          </a:xfrm>
          <a:prstGeom prst="rect">
            <a:avLst/>
          </a:prstGeom>
          <a:solidFill>
            <a:schemeClr val="tx2">
              <a:lumMod val="25000"/>
              <a:lumOff val="75000"/>
            </a:schemeClr>
          </a:solidFill>
        </p:spPr>
        <p:txBody>
          <a:bodyPr wrap="none" rtlCol="0" anchor="ctr" anchorCtr="0">
            <a:normAutofit/>
          </a:bodyPr>
          <a:lstStyle/>
          <a:p>
            <a:pPr algn="ctr"/>
            <a:r>
              <a:rPr lang="en-US" sz="3600" b="1" dirty="0" smtClean="0">
                <a:solidFill>
                  <a:srgbClr val="FF0000"/>
                </a:solidFill>
                <a:latin typeface="+mj-lt"/>
              </a:rPr>
              <a:t>Not much for </a:t>
            </a:r>
            <a:r>
              <a:rPr lang="en-US" sz="3600" b="1" dirty="0" smtClean="0">
                <a:solidFill>
                  <a:srgbClr val="FF0000"/>
                </a:solidFill>
                <a:latin typeface="+mj-lt"/>
              </a:rPr>
              <a:t>user </a:t>
            </a:r>
            <a:r>
              <a:rPr lang="en-US" sz="3600" b="1" dirty="0" smtClean="0">
                <a:solidFill>
                  <a:srgbClr val="FF0000"/>
                </a:solidFill>
                <a:latin typeface="+mj-lt"/>
              </a:rPr>
              <a:t>to decide</a:t>
            </a:r>
            <a:endParaRPr lang="en-US" sz="3600" b="1" dirty="0">
              <a:solidFill>
                <a:srgbClr val="800000"/>
              </a:solidFill>
              <a:latin typeface="+mj-lt"/>
            </a:endParaRPr>
          </a:p>
        </p:txBody>
      </p:sp>
    </p:spTree>
    <p:extLst>
      <p:ext uri="{BB962C8B-B14F-4D97-AF65-F5344CB8AC3E}">
        <p14:creationId xmlns:p14="http://schemas.microsoft.com/office/powerpoint/2010/main" val="4265144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5" grpId="0"/>
      <p:bldP spid="9" grpId="0"/>
      <p:bldP spid="10" grpId="0"/>
      <p:bldP spid="12" grpId="0" animBg="1"/>
      <p:bldP spid="13" grpId="0" animBg="1"/>
      <p:bldP spid="22" grpId="0" animBg="1"/>
      <p:bldP spid="2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decisions for administrators</a:t>
            </a:r>
            <a:endParaRPr lang="en-US" dirty="0"/>
          </a:p>
        </p:txBody>
      </p:sp>
      <p:sp>
        <p:nvSpPr>
          <p:cNvPr id="3" name="Content Placeholder 2"/>
          <p:cNvSpPr>
            <a:spLocks noGrp="1"/>
          </p:cNvSpPr>
          <p:nvPr>
            <p:ph idx="1"/>
          </p:nvPr>
        </p:nvSpPr>
        <p:spPr>
          <a:xfrm>
            <a:off x="457200" y="3810000"/>
            <a:ext cx="8229600" cy="2590800"/>
          </a:xfrm>
        </p:spPr>
        <p:txBody>
          <a:bodyPr/>
          <a:lstStyle/>
          <a:p>
            <a:r>
              <a:rPr lang="en-US" dirty="0" smtClean="0"/>
              <a:t>Fast, efficient, </a:t>
            </a:r>
            <a:r>
              <a:rPr lang="en-US" i="1" dirty="0" smtClean="0"/>
              <a:t>predictable </a:t>
            </a:r>
            <a:r>
              <a:rPr lang="en-US" dirty="0" smtClean="0"/>
              <a:t>query executio</a:t>
            </a:r>
            <a:r>
              <a:rPr lang="en-US" dirty="0"/>
              <a:t>n</a:t>
            </a:r>
            <a:endParaRPr lang="en-US" dirty="0" smtClean="0"/>
          </a:p>
          <a:p>
            <a:r>
              <a:rPr lang="en-US" dirty="0" smtClean="0"/>
              <a:t>Manage resources while staying trustworthy</a:t>
            </a:r>
          </a:p>
          <a:p>
            <a:r>
              <a:rPr lang="en-US" dirty="0"/>
              <a:t>Price correctly, give users their money’s worth</a:t>
            </a:r>
          </a:p>
          <a:p>
            <a:pPr lvl="1"/>
            <a:r>
              <a:rPr lang="en-US" sz="2800" dirty="0"/>
              <a:t>Make profit for the </a:t>
            </a:r>
            <a:r>
              <a:rPr lang="en-US" sz="2800" dirty="0" smtClean="0"/>
              <a:t>cloud</a:t>
            </a:r>
            <a:endParaRPr lang="en-US" sz="2800" dirty="0"/>
          </a:p>
        </p:txBody>
      </p:sp>
      <p:sp>
        <p:nvSpPr>
          <p:cNvPr id="4" name="Slide Number Placeholder 3"/>
          <p:cNvSpPr>
            <a:spLocks noGrp="1"/>
          </p:cNvSpPr>
          <p:nvPr>
            <p:ph type="sldNum" sz="quarter" idx="12"/>
          </p:nvPr>
        </p:nvSpPr>
        <p:spPr/>
        <p:txBody>
          <a:bodyPr/>
          <a:lstStyle/>
          <a:p>
            <a:fld id="{35B54189-C436-47D0-AC37-8484B13A8E13}" type="slidenum">
              <a:rPr lang="en-US" smtClean="0"/>
              <a:pPr/>
              <a:t>4</a:t>
            </a:fld>
            <a:endParaRPr lang="en-US"/>
          </a:p>
        </p:txBody>
      </p:sp>
      <p:sp>
        <p:nvSpPr>
          <p:cNvPr id="5" name="TextBox 10"/>
          <p:cNvSpPr txBox="1">
            <a:spLocks noChangeArrowheads="1"/>
          </p:cNvSpPr>
          <p:nvPr/>
        </p:nvSpPr>
        <p:spPr bwMode="auto">
          <a:xfrm>
            <a:off x="1947862" y="2419350"/>
            <a:ext cx="1000125" cy="457200"/>
          </a:xfrm>
          <a:prstGeom prst="rect">
            <a:avLst/>
          </a:prstGeom>
          <a:noFill/>
          <a:ln w="9525">
            <a:noFill/>
            <a:miter lim="800000"/>
            <a:headEnd/>
            <a:tailEnd/>
          </a:ln>
        </p:spPr>
        <p:txBody>
          <a:bodyPr>
            <a:prstTxWarp prst="textNoShape">
              <a:avLst/>
            </a:prstTxWarp>
            <a:spAutoFit/>
          </a:bodyPr>
          <a:lstStyle/>
          <a:p>
            <a:pPr eaLnBrk="0" hangingPunct="0"/>
            <a:r>
              <a:rPr lang="en-US" dirty="0"/>
              <a:t>user</a:t>
            </a:r>
          </a:p>
        </p:txBody>
      </p:sp>
      <p:sp>
        <p:nvSpPr>
          <p:cNvPr id="6" name="Oval Callout 5"/>
          <p:cNvSpPr>
            <a:spLocks noChangeArrowheads="1"/>
          </p:cNvSpPr>
          <p:nvPr/>
        </p:nvSpPr>
        <p:spPr bwMode="auto">
          <a:xfrm>
            <a:off x="876300" y="1276350"/>
            <a:ext cx="3429000" cy="1000125"/>
          </a:xfrm>
          <a:prstGeom prst="wedgeEllipseCallout">
            <a:avLst>
              <a:gd name="adj1" fmla="val 31398"/>
              <a:gd name="adj2" fmla="val 51171"/>
            </a:avLst>
          </a:prstGeom>
          <a:solidFill>
            <a:schemeClr val="accent1"/>
          </a:solidFill>
          <a:ln w="9525">
            <a:solidFill>
              <a:schemeClr val="accent5"/>
            </a:solidFill>
            <a:round/>
            <a:headEnd/>
            <a:tailEnd/>
          </a:ln>
          <a:scene3d>
            <a:camera prst="orthographicFront"/>
            <a:lightRig rig="threePt" dir="t"/>
          </a:scene3d>
          <a:sp3d>
            <a:bevelT/>
          </a:sp3d>
        </p:spPr>
        <p:txBody>
          <a:bodyPr>
            <a:prstTxWarp prst="textNoShape">
              <a:avLst/>
            </a:prstTxWarp>
          </a:bodyPr>
          <a:lstStyle/>
          <a:p>
            <a:pPr eaLnBrk="0" hangingPunct="0"/>
            <a:r>
              <a:rPr lang="en-US" sz="2000" dirty="0"/>
              <a:t>I give you this money for </a:t>
            </a:r>
            <a:r>
              <a:rPr lang="en-US" sz="2000" dirty="0" smtClean="0"/>
              <a:t>my query</a:t>
            </a:r>
            <a:endParaRPr lang="en-US" sz="2000" dirty="0"/>
          </a:p>
        </p:txBody>
      </p:sp>
      <p:sp>
        <p:nvSpPr>
          <p:cNvPr id="7" name="Cloud"/>
          <p:cNvSpPr>
            <a:spLocks noChangeAspect="1" noEditPoints="1" noChangeArrowheads="1"/>
          </p:cNvSpPr>
          <p:nvPr/>
        </p:nvSpPr>
        <p:spPr bwMode="auto">
          <a:xfrm>
            <a:off x="4233862" y="1866900"/>
            <a:ext cx="2816225" cy="17145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prstTxWarp prst="textNoShape">
              <a:avLst/>
            </a:prstTxWarp>
          </a:bodyPr>
          <a:lstStyle/>
          <a:p>
            <a:pPr eaLnBrk="0" hangingPunct="0">
              <a:defRPr/>
            </a:pPr>
            <a:endParaRPr lang="en-US"/>
          </a:p>
        </p:txBody>
      </p:sp>
      <p:pic>
        <p:nvPicPr>
          <p:cNvPr id="8" name="Picture 7" descr="handshake.jpg"/>
          <p:cNvPicPr>
            <a:picLocks noChangeAspect="1"/>
          </p:cNvPicPr>
          <p:nvPr/>
        </p:nvPicPr>
        <p:blipFill>
          <a:blip r:embed="rId3" cstate="print">
            <a:clrChange>
              <a:clrFrom>
                <a:srgbClr val="FFFBFC"/>
              </a:clrFrom>
              <a:clrTo>
                <a:srgbClr val="FFFBFC">
                  <a:alpha val="0"/>
                </a:srgbClr>
              </a:clrTo>
            </a:clrChange>
          </a:blip>
          <a:srcRect/>
          <a:stretch>
            <a:fillRect/>
          </a:stretch>
        </p:blipFill>
        <p:spPr bwMode="auto">
          <a:xfrm>
            <a:off x="3748087" y="2695575"/>
            <a:ext cx="1276350" cy="733425"/>
          </a:xfrm>
          <a:prstGeom prst="rect">
            <a:avLst/>
          </a:prstGeom>
          <a:noFill/>
          <a:ln w="9525">
            <a:noFill/>
            <a:miter lim="800000"/>
            <a:headEnd/>
            <a:tailEnd/>
          </a:ln>
        </p:spPr>
      </p:pic>
      <p:pic>
        <p:nvPicPr>
          <p:cNvPr id="9" name="Picture 5" descr="C:\Documents and Settings\admin\Local Settings\Temporary Internet Files\Content.IE5\JL1NDO3N\MCj04382170000[1].wmf"/>
          <p:cNvPicPr>
            <a:picLocks noChangeAspect="1" noChangeArrowheads="1"/>
          </p:cNvPicPr>
          <p:nvPr/>
        </p:nvPicPr>
        <p:blipFill>
          <a:blip r:embed="rId4" cstate="print"/>
          <a:srcRect/>
          <a:stretch>
            <a:fillRect/>
          </a:stretch>
        </p:blipFill>
        <p:spPr bwMode="auto">
          <a:xfrm>
            <a:off x="4976812" y="2274887"/>
            <a:ext cx="1190625" cy="925513"/>
          </a:xfrm>
          <a:prstGeom prst="rect">
            <a:avLst/>
          </a:prstGeom>
          <a:noFill/>
          <a:ln w="9525">
            <a:noFill/>
            <a:miter lim="800000"/>
            <a:headEnd/>
            <a:tailEnd/>
          </a:ln>
        </p:spPr>
      </p:pic>
      <p:sp>
        <p:nvSpPr>
          <p:cNvPr id="10" name="TextBox 11"/>
          <p:cNvSpPr txBox="1">
            <a:spLocks noChangeArrowheads="1"/>
          </p:cNvSpPr>
          <p:nvPr/>
        </p:nvSpPr>
        <p:spPr bwMode="auto">
          <a:xfrm>
            <a:off x="7305675" y="2419350"/>
            <a:ext cx="1000125" cy="457200"/>
          </a:xfrm>
          <a:prstGeom prst="rect">
            <a:avLst/>
          </a:prstGeom>
          <a:noFill/>
          <a:ln w="9525">
            <a:noFill/>
            <a:miter lim="800000"/>
            <a:headEnd/>
            <a:tailEnd/>
          </a:ln>
        </p:spPr>
        <p:txBody>
          <a:bodyPr>
            <a:prstTxWarp prst="textNoShape">
              <a:avLst/>
            </a:prstTxWarp>
            <a:spAutoFit/>
          </a:bodyPr>
          <a:lstStyle/>
          <a:p>
            <a:pPr eaLnBrk="0" hangingPunct="0"/>
            <a:r>
              <a:rPr lang="en-US"/>
              <a:t>cloud</a:t>
            </a:r>
          </a:p>
        </p:txBody>
      </p:sp>
      <p:sp>
        <p:nvSpPr>
          <p:cNvPr id="11" name="Oval Callout 10"/>
          <p:cNvSpPr>
            <a:spLocks noChangeArrowheads="1"/>
          </p:cNvSpPr>
          <p:nvPr/>
        </p:nvSpPr>
        <p:spPr bwMode="auto">
          <a:xfrm>
            <a:off x="5019675" y="1347788"/>
            <a:ext cx="3143250" cy="1071562"/>
          </a:xfrm>
          <a:prstGeom prst="wedgeEllipseCallout">
            <a:avLst>
              <a:gd name="adj1" fmla="val -48838"/>
              <a:gd name="adj2" fmla="val 30028"/>
            </a:avLst>
          </a:prstGeom>
          <a:solidFill>
            <a:schemeClr val="accent1"/>
          </a:solidFill>
          <a:ln w="9525">
            <a:solidFill>
              <a:schemeClr val="accent5"/>
            </a:solidFill>
            <a:round/>
            <a:headEnd/>
            <a:tailEnd/>
          </a:ln>
          <a:scene3d>
            <a:camera prst="orthographicFront"/>
            <a:lightRig rig="threePt" dir="t"/>
          </a:scene3d>
          <a:sp3d>
            <a:bevelT/>
          </a:sp3d>
        </p:spPr>
        <p:txBody>
          <a:bodyPr>
            <a:prstTxWarp prst="textNoShape">
              <a:avLst/>
            </a:prstTxWarp>
          </a:bodyPr>
          <a:lstStyle/>
          <a:p>
            <a:pPr eaLnBrk="0" hangingPunct="0"/>
            <a:r>
              <a:rPr lang="en-US" sz="2000" dirty="0"/>
              <a:t>Ok, this is enough for my services</a:t>
            </a:r>
          </a:p>
        </p:txBody>
      </p:sp>
      <p:pic>
        <p:nvPicPr>
          <p:cNvPr id="12" name="Picture 11"/>
          <p:cNvPicPr>
            <a:picLocks noChangeAspect="1"/>
          </p:cNvPicPr>
          <p:nvPr/>
        </p:nvPicPr>
        <p:blipFill>
          <a:blip r:embed="rId5" cstate="print"/>
          <a:stretch>
            <a:fillRect/>
          </a:stretch>
        </p:blipFill>
        <p:spPr>
          <a:xfrm>
            <a:off x="2814637" y="2286000"/>
            <a:ext cx="990600" cy="990600"/>
          </a:xfrm>
          <a:prstGeom prst="rect">
            <a:avLst/>
          </a:prstGeom>
        </p:spPr>
      </p:pic>
      <p:sp>
        <p:nvSpPr>
          <p:cNvPr id="13" name="TextBox 12"/>
          <p:cNvSpPr txBox="1"/>
          <p:nvPr/>
        </p:nvSpPr>
        <p:spPr>
          <a:xfrm>
            <a:off x="354106" y="6172200"/>
            <a:ext cx="8431306" cy="646331"/>
          </a:xfrm>
          <a:prstGeom prst="rect">
            <a:avLst/>
          </a:prstGeom>
          <a:solidFill>
            <a:schemeClr val="tx2">
              <a:lumMod val="25000"/>
              <a:lumOff val="75000"/>
            </a:schemeClr>
          </a:solidFill>
        </p:spPr>
        <p:txBody>
          <a:bodyPr wrap="none" rtlCol="0" anchor="ctr" anchorCtr="0">
            <a:normAutofit/>
          </a:bodyPr>
          <a:lstStyle/>
          <a:p>
            <a:pPr algn="ctr"/>
            <a:r>
              <a:rPr lang="en-US" sz="3600" b="1" dirty="0" smtClean="0">
                <a:solidFill>
                  <a:srgbClr val="FF0000"/>
                </a:solidFill>
                <a:latin typeface="+mj-lt"/>
              </a:rPr>
              <a:t>(Warning: shameless plug follows)</a:t>
            </a:r>
            <a:endParaRPr lang="en-US" sz="3600" b="1" dirty="0">
              <a:solidFill>
                <a:srgbClr val="800000"/>
              </a:solidFill>
              <a:latin typeface="+mj-lt"/>
            </a:endParaRPr>
          </a:p>
        </p:txBody>
      </p:sp>
    </p:spTree>
    <p:extLst>
      <p:ext uri="{BB962C8B-B14F-4D97-AF65-F5344CB8AC3E}">
        <p14:creationId xmlns:p14="http://schemas.microsoft.com/office/powerpoint/2010/main" val="18910605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Title 1"/>
          <p:cNvSpPr>
            <a:spLocks noGrp="1"/>
          </p:cNvSpPr>
          <p:nvPr>
            <p:ph type="title"/>
          </p:nvPr>
        </p:nvSpPr>
        <p:spPr/>
        <p:txBody>
          <a:bodyPr/>
          <a:lstStyle/>
          <a:p>
            <a:pPr eaLnBrk="1" hangingPunct="1"/>
            <a:r>
              <a:rPr lang="en-US" dirty="0" smtClean="0">
                <a:ea typeface="ＭＳ Ｐゴシック" pitchFamily="-123" charset="-128"/>
                <a:cs typeface="ＭＳ Ｐゴシック" pitchFamily="-123" charset="-128"/>
              </a:rPr>
              <a:t>Prediction for cost amortization</a:t>
            </a:r>
          </a:p>
        </p:txBody>
      </p:sp>
      <p:graphicFrame>
        <p:nvGraphicFramePr>
          <p:cNvPr id="110594" name="Content Placeholder 3"/>
          <p:cNvGraphicFramePr>
            <a:graphicFrameLocks noGrp="1" noChangeAspect="1"/>
          </p:cNvGraphicFramePr>
          <p:nvPr>
            <p:ph idx="1"/>
            <p:extLst>
              <p:ext uri="{D42A27DB-BD31-4B8C-83A1-F6EECF244321}">
                <p14:modId xmlns:p14="http://schemas.microsoft.com/office/powerpoint/2010/main" val="3212193790"/>
              </p:ext>
            </p:extLst>
          </p:nvPr>
        </p:nvGraphicFramePr>
        <p:xfrm>
          <a:off x="6519863" y="1385888"/>
          <a:ext cx="1546225" cy="1331912"/>
        </p:xfrm>
        <a:graphic>
          <a:graphicData uri="http://schemas.openxmlformats.org/presentationml/2006/ole">
            <mc:AlternateContent xmlns:mc="http://schemas.openxmlformats.org/markup-compatibility/2006">
              <mc:Choice xmlns:v="urn:schemas-microsoft-com:vml" Requires="v">
                <p:oleObj spid="_x0000_s1034" name="Equation" r:id="rId4" imgW="457200" imgH="393700" progId="Equation.3">
                  <p:embed/>
                </p:oleObj>
              </mc:Choice>
              <mc:Fallback>
                <p:oleObj name="Equation" r:id="rId4" imgW="457200" imgH="393700" progId="Equation.3">
                  <p:embed/>
                  <p:pic>
                    <p:nvPicPr>
                      <p:cNvPr id="0" name=""/>
                      <p:cNvPicPr>
                        <a:picLocks noChangeAspect="1" noChangeArrowheads="1"/>
                      </p:cNvPicPr>
                      <p:nvPr/>
                    </p:nvPicPr>
                    <p:blipFill>
                      <a:blip r:embed="rId5"/>
                      <a:srcRect/>
                      <a:stretch>
                        <a:fillRect/>
                      </a:stretch>
                    </p:blipFill>
                    <p:spPr bwMode="auto">
                      <a:xfrm>
                        <a:off x="6519863" y="1385888"/>
                        <a:ext cx="1546225" cy="1331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597" name="TextBox 4"/>
          <p:cNvSpPr txBox="1">
            <a:spLocks noChangeArrowheads="1"/>
          </p:cNvSpPr>
          <p:nvPr/>
        </p:nvSpPr>
        <p:spPr bwMode="auto">
          <a:xfrm>
            <a:off x="304800" y="1295400"/>
            <a:ext cx="5523242" cy="523220"/>
          </a:xfrm>
          <a:prstGeom prst="rect">
            <a:avLst/>
          </a:prstGeom>
          <a:noFill/>
          <a:ln w="9525">
            <a:noFill/>
            <a:miter lim="800000"/>
            <a:headEnd/>
            <a:tailEnd/>
          </a:ln>
        </p:spPr>
        <p:txBody>
          <a:bodyPr wrap="none">
            <a:prstTxWarp prst="textNoShape">
              <a:avLst/>
            </a:prstTxWarp>
            <a:spAutoFit/>
          </a:bodyPr>
          <a:lstStyle/>
          <a:p>
            <a:r>
              <a:rPr lang="en-US" sz="2800" dirty="0"/>
              <a:t>Amortize cost of </a:t>
            </a:r>
            <a:r>
              <a:rPr lang="en-US" sz="2800" dirty="0" smtClean="0"/>
              <a:t>index </a:t>
            </a:r>
            <a:r>
              <a:rPr lang="en-US" sz="2800" dirty="0">
                <a:latin typeface="Lucida Handwriting"/>
              </a:rPr>
              <a:t>I</a:t>
            </a:r>
            <a:r>
              <a:rPr lang="en-US" sz="2800" dirty="0" smtClean="0"/>
              <a:t> </a:t>
            </a:r>
            <a:r>
              <a:rPr lang="en-US" sz="2800" dirty="0"/>
              <a:t>to </a:t>
            </a:r>
            <a:r>
              <a:rPr lang="en-US" sz="2800" i="1" dirty="0"/>
              <a:t>n</a:t>
            </a:r>
            <a:r>
              <a:rPr lang="en-US" sz="2800" dirty="0"/>
              <a:t> queries</a:t>
            </a:r>
          </a:p>
        </p:txBody>
      </p:sp>
      <p:sp>
        <p:nvSpPr>
          <p:cNvPr id="110598" name="Oval 5"/>
          <p:cNvSpPr>
            <a:spLocks noChangeArrowheads="1"/>
          </p:cNvSpPr>
          <p:nvPr/>
        </p:nvSpPr>
        <p:spPr bwMode="auto">
          <a:xfrm>
            <a:off x="6934200" y="2171700"/>
            <a:ext cx="642938" cy="571500"/>
          </a:xfrm>
          <a:prstGeom prst="ellipse">
            <a:avLst/>
          </a:prstGeom>
          <a:noFill/>
          <a:ln w="25400">
            <a:solidFill>
              <a:srgbClr val="C00000"/>
            </a:solidFill>
            <a:round/>
            <a:headEnd/>
            <a:tailEnd/>
          </a:ln>
        </p:spPr>
        <p:txBody>
          <a:bodyPr>
            <a:prstTxWarp prst="textNoShape">
              <a:avLst/>
            </a:prstTxWarp>
          </a:bodyPr>
          <a:lstStyle/>
          <a:p>
            <a:endParaRPr lang="en-US" sz="2800"/>
          </a:p>
        </p:txBody>
      </p:sp>
      <p:sp>
        <p:nvSpPr>
          <p:cNvPr id="110600" name="Rectangle 9"/>
          <p:cNvSpPr>
            <a:spLocks noChangeArrowheads="1"/>
          </p:cNvSpPr>
          <p:nvPr/>
        </p:nvSpPr>
        <p:spPr bwMode="auto">
          <a:xfrm>
            <a:off x="457200" y="3292475"/>
            <a:ext cx="7715250" cy="954107"/>
          </a:xfrm>
          <a:prstGeom prst="rect">
            <a:avLst/>
          </a:prstGeom>
          <a:noFill/>
          <a:ln w="9525">
            <a:noFill/>
            <a:miter lim="800000"/>
            <a:headEnd/>
            <a:tailEnd/>
          </a:ln>
        </p:spPr>
        <p:txBody>
          <a:bodyPr>
            <a:prstTxWarp prst="textNoShape">
              <a:avLst/>
            </a:prstTxWarp>
            <a:spAutoFit/>
          </a:bodyPr>
          <a:lstStyle/>
          <a:p>
            <a:r>
              <a:rPr lang="en-US" sz="2800" b="1" dirty="0"/>
              <a:t>Usefulness of </a:t>
            </a:r>
            <a:r>
              <a:rPr lang="en-US" sz="2800" b="1" dirty="0"/>
              <a:t>i</a:t>
            </a:r>
            <a:r>
              <a:rPr lang="en-US" sz="2800" b="1" dirty="0" smtClean="0"/>
              <a:t>ndex </a:t>
            </a:r>
            <a:r>
              <a:rPr lang="en-US" sz="2800" dirty="0">
                <a:latin typeface="Lucida Handwriting"/>
              </a:rPr>
              <a:t>I</a:t>
            </a:r>
            <a:r>
              <a:rPr lang="en-US" sz="2800" b="1" dirty="0" smtClean="0"/>
              <a:t>: </a:t>
            </a:r>
            <a:r>
              <a:rPr lang="en-US" sz="2800" b="1" dirty="0"/>
              <a:t>d(t)</a:t>
            </a:r>
            <a:endParaRPr lang="en-US" sz="2800" dirty="0"/>
          </a:p>
          <a:p>
            <a:r>
              <a:rPr lang="en-US" sz="2800" dirty="0">
                <a:latin typeface="Lucida Handwriting"/>
              </a:rPr>
              <a:t>I</a:t>
            </a:r>
            <a:r>
              <a:rPr lang="en-US" sz="2800" dirty="0" smtClean="0"/>
              <a:t> </a:t>
            </a:r>
            <a:r>
              <a:rPr lang="en-US" sz="2800" dirty="0"/>
              <a:t>is useful to a query if a query has arrived</a:t>
            </a:r>
          </a:p>
        </p:txBody>
      </p:sp>
      <p:sp>
        <p:nvSpPr>
          <p:cNvPr id="13" name="Rounded Rectangle 12"/>
          <p:cNvSpPr/>
          <p:nvPr/>
        </p:nvSpPr>
        <p:spPr bwMode="auto">
          <a:xfrm>
            <a:off x="4765531" y="4551760"/>
            <a:ext cx="506557" cy="445293"/>
          </a:xfrm>
          <a:prstGeom prst="roundRect">
            <a:avLst/>
          </a:prstGeom>
          <a:solidFill>
            <a:srgbClr val="00B05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pPr>
              <a:defRPr/>
            </a:pPr>
            <a:r>
              <a:rPr lang="en-US" sz="2000" b="1" dirty="0">
                <a:solidFill>
                  <a:schemeClr val="tx1"/>
                </a:solidFill>
                <a:ea typeface="ＭＳ Ｐゴシック" pitchFamily="-123" charset="-128"/>
                <a:cs typeface="ＭＳ Ｐゴシック" pitchFamily="-123" charset="-128"/>
              </a:rPr>
              <a:t>q1</a:t>
            </a:r>
          </a:p>
        </p:txBody>
      </p:sp>
      <p:sp>
        <p:nvSpPr>
          <p:cNvPr id="14" name="Rounded Rectangle 13"/>
          <p:cNvSpPr/>
          <p:nvPr/>
        </p:nvSpPr>
        <p:spPr bwMode="auto">
          <a:xfrm>
            <a:off x="5408468" y="4551760"/>
            <a:ext cx="506557" cy="445293"/>
          </a:xfrm>
          <a:prstGeom prst="roundRect">
            <a:avLst/>
          </a:prstGeom>
          <a:solidFill>
            <a:srgbClr val="C0000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pPr>
              <a:defRPr/>
            </a:pPr>
            <a:r>
              <a:rPr lang="en-US" sz="2000" b="1" dirty="0">
                <a:solidFill>
                  <a:schemeClr val="tx1"/>
                </a:solidFill>
                <a:ea typeface="ＭＳ Ｐゴシック" pitchFamily="-123" charset="-128"/>
                <a:cs typeface="ＭＳ Ｐゴシック" pitchFamily="-123" charset="-128"/>
              </a:rPr>
              <a:t>q2</a:t>
            </a:r>
          </a:p>
        </p:txBody>
      </p:sp>
      <p:sp>
        <p:nvSpPr>
          <p:cNvPr id="15" name="Rounded Rectangle 14"/>
          <p:cNvSpPr/>
          <p:nvPr/>
        </p:nvSpPr>
        <p:spPr bwMode="auto">
          <a:xfrm>
            <a:off x="5979968" y="4551760"/>
            <a:ext cx="506557" cy="445293"/>
          </a:xfrm>
          <a:prstGeom prst="roundRect">
            <a:avLst/>
          </a:prstGeom>
          <a:solidFill>
            <a:srgbClr val="00B05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pPr>
              <a:defRPr/>
            </a:pPr>
            <a:r>
              <a:rPr lang="en-US" sz="2000" b="1" dirty="0">
                <a:solidFill>
                  <a:schemeClr val="tx1"/>
                </a:solidFill>
                <a:ea typeface="ＭＳ Ｐゴシック" pitchFamily="-123" charset="-128"/>
                <a:cs typeface="ＭＳ Ｐゴシック" pitchFamily="-123" charset="-128"/>
              </a:rPr>
              <a:t>q3</a:t>
            </a:r>
          </a:p>
        </p:txBody>
      </p:sp>
      <p:sp>
        <p:nvSpPr>
          <p:cNvPr id="16" name="Rounded Rectangle 15"/>
          <p:cNvSpPr/>
          <p:nvPr/>
        </p:nvSpPr>
        <p:spPr bwMode="auto">
          <a:xfrm>
            <a:off x="6122843" y="4194570"/>
            <a:ext cx="506557" cy="445294"/>
          </a:xfrm>
          <a:prstGeom prst="roundRect">
            <a:avLst/>
          </a:prstGeom>
          <a:solidFill>
            <a:srgbClr val="C0000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pPr>
              <a:defRPr/>
            </a:pPr>
            <a:r>
              <a:rPr lang="en-US" sz="2000" b="1" dirty="0">
                <a:solidFill>
                  <a:schemeClr val="tx1"/>
                </a:solidFill>
                <a:ea typeface="ＭＳ Ｐゴシック" pitchFamily="-123" charset="-128"/>
                <a:cs typeface="ＭＳ Ｐゴシック" pitchFamily="-123" charset="-128"/>
              </a:rPr>
              <a:t>q4</a:t>
            </a:r>
          </a:p>
        </p:txBody>
      </p:sp>
      <p:sp>
        <p:nvSpPr>
          <p:cNvPr id="17" name="Rounded Rectangle 16"/>
          <p:cNvSpPr/>
          <p:nvPr/>
        </p:nvSpPr>
        <p:spPr bwMode="auto">
          <a:xfrm>
            <a:off x="7265843" y="4551760"/>
            <a:ext cx="506557" cy="445293"/>
          </a:xfrm>
          <a:prstGeom prst="roundRect">
            <a:avLst/>
          </a:prstGeom>
          <a:solidFill>
            <a:srgbClr val="00B05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pPr>
              <a:defRPr/>
            </a:pPr>
            <a:r>
              <a:rPr lang="en-US" sz="2000" b="1" dirty="0">
                <a:solidFill>
                  <a:schemeClr val="tx1"/>
                </a:solidFill>
                <a:ea typeface="ＭＳ Ｐゴシック" pitchFamily="-123" charset="-128"/>
                <a:cs typeface="ＭＳ Ｐゴシック" pitchFamily="-123" charset="-128"/>
              </a:rPr>
              <a:t>q5</a:t>
            </a:r>
          </a:p>
        </p:txBody>
      </p:sp>
      <p:grpSp>
        <p:nvGrpSpPr>
          <p:cNvPr id="3" name="Group 22"/>
          <p:cNvGrpSpPr>
            <a:grpSpLocks/>
          </p:cNvGrpSpPr>
          <p:nvPr/>
        </p:nvGrpSpPr>
        <p:grpSpPr bwMode="auto">
          <a:xfrm>
            <a:off x="685801" y="4572013"/>
            <a:ext cx="3505200" cy="461964"/>
            <a:chOff x="432" y="2520"/>
            <a:chExt cx="2208" cy="291"/>
          </a:xfrm>
        </p:grpSpPr>
        <p:sp>
          <p:nvSpPr>
            <p:cNvPr id="19" name="Rounded Rectangle 18"/>
            <p:cNvSpPr/>
            <p:nvPr/>
          </p:nvSpPr>
          <p:spPr bwMode="auto">
            <a:xfrm>
              <a:off x="432" y="2583"/>
              <a:ext cx="270" cy="225"/>
            </a:xfrm>
            <a:prstGeom prst="roundRect">
              <a:avLst/>
            </a:prstGeom>
            <a:solidFill>
              <a:srgbClr val="00B05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endParaRPr lang="en-US" sz="1600">
                <a:solidFill>
                  <a:schemeClr val="tx1"/>
                </a:solidFill>
                <a:ea typeface="ＭＳ Ｐゴシック" pitchFamily="-123" charset="-128"/>
                <a:cs typeface="ＭＳ Ｐゴシック" pitchFamily="-123" charset="-128"/>
              </a:endParaRPr>
            </a:p>
          </p:txBody>
        </p:sp>
        <p:sp>
          <p:nvSpPr>
            <p:cNvPr id="20" name="Rounded Rectangle 19"/>
            <p:cNvSpPr/>
            <p:nvPr/>
          </p:nvSpPr>
          <p:spPr bwMode="auto">
            <a:xfrm>
              <a:off x="1488" y="2583"/>
              <a:ext cx="270" cy="225"/>
            </a:xfrm>
            <a:prstGeom prst="roundRect">
              <a:avLst/>
            </a:prstGeom>
            <a:solidFill>
              <a:srgbClr val="C00000"/>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prstTxWarp prst="textNoShape">
                <a:avLst/>
              </a:prstTxWarp>
            </a:bodyPr>
            <a:lstStyle/>
            <a:p>
              <a:endParaRPr lang="en-US" sz="1600">
                <a:solidFill>
                  <a:schemeClr val="tx1"/>
                </a:solidFill>
                <a:ea typeface="ＭＳ Ｐゴシック" pitchFamily="-123" charset="-128"/>
                <a:cs typeface="ＭＳ Ｐゴシック" pitchFamily="-123" charset="-128"/>
              </a:endParaRPr>
            </a:p>
          </p:txBody>
        </p:sp>
        <p:sp>
          <p:nvSpPr>
            <p:cNvPr id="110613" name="TextBox 20"/>
            <p:cNvSpPr txBox="1">
              <a:spLocks noChangeArrowheads="1"/>
            </p:cNvSpPr>
            <p:nvPr/>
          </p:nvSpPr>
          <p:spPr bwMode="auto">
            <a:xfrm>
              <a:off x="720" y="2520"/>
              <a:ext cx="596" cy="291"/>
            </a:xfrm>
            <a:prstGeom prst="rect">
              <a:avLst/>
            </a:prstGeom>
            <a:noFill/>
            <a:ln w="9525">
              <a:noFill/>
              <a:miter lim="800000"/>
              <a:headEnd/>
              <a:tailEnd/>
            </a:ln>
          </p:spPr>
          <p:txBody>
            <a:bodyPr wrap="none">
              <a:prstTxWarp prst="textNoShape">
                <a:avLst/>
              </a:prstTxWarp>
              <a:spAutoFit/>
            </a:bodyPr>
            <a:lstStyle/>
            <a:p>
              <a:r>
                <a:rPr lang="en-US" dirty="0"/>
                <a:t>useful</a:t>
              </a:r>
            </a:p>
          </p:txBody>
        </p:sp>
        <p:sp>
          <p:nvSpPr>
            <p:cNvPr id="2" name="TextBox 22"/>
            <p:cNvSpPr txBox="1">
              <a:spLocks noChangeArrowheads="1"/>
            </p:cNvSpPr>
            <p:nvPr/>
          </p:nvSpPr>
          <p:spPr bwMode="auto">
            <a:xfrm>
              <a:off x="1728" y="2520"/>
              <a:ext cx="912" cy="291"/>
            </a:xfrm>
            <a:prstGeom prst="rect">
              <a:avLst/>
            </a:prstGeom>
            <a:noFill/>
            <a:ln w="9525">
              <a:noFill/>
              <a:miter lim="800000"/>
              <a:headEnd/>
              <a:tailEnd/>
            </a:ln>
          </p:spPr>
          <p:txBody>
            <a:bodyPr wrap="square">
              <a:prstTxWarp prst="textNoShape">
                <a:avLst/>
              </a:prstTxWarp>
              <a:spAutoFit/>
            </a:bodyPr>
            <a:lstStyle/>
            <a:p>
              <a:r>
                <a:rPr lang="en-US" dirty="0"/>
                <a:t>not useful</a:t>
              </a:r>
            </a:p>
          </p:txBody>
        </p:sp>
      </p:grpSp>
      <p:grpSp>
        <p:nvGrpSpPr>
          <p:cNvPr id="4" name="Group 34"/>
          <p:cNvGrpSpPr>
            <a:grpSpLocks/>
          </p:cNvGrpSpPr>
          <p:nvPr/>
        </p:nvGrpSpPr>
        <p:grpSpPr bwMode="auto">
          <a:xfrm>
            <a:off x="4719638" y="5029201"/>
            <a:ext cx="3746501" cy="461963"/>
            <a:chOff x="2880" y="2823"/>
            <a:chExt cx="2360" cy="291"/>
          </a:xfrm>
        </p:grpSpPr>
        <p:cxnSp>
          <p:nvCxnSpPr>
            <p:cNvPr id="110609" name="Straight Arrow Connector 11"/>
            <p:cNvCxnSpPr>
              <a:cxnSpLocks noChangeShapeType="1"/>
            </p:cNvCxnSpPr>
            <p:nvPr/>
          </p:nvCxnSpPr>
          <p:spPr bwMode="auto">
            <a:xfrm>
              <a:off x="2880" y="2832"/>
              <a:ext cx="2115" cy="1"/>
            </a:xfrm>
            <a:prstGeom prst="straightConnector1">
              <a:avLst/>
            </a:prstGeom>
            <a:noFill/>
            <a:ln w="19050">
              <a:solidFill>
                <a:schemeClr val="tx1"/>
              </a:solidFill>
              <a:round/>
              <a:headEnd/>
              <a:tailEnd type="arrow" w="med" len="med"/>
            </a:ln>
          </p:spPr>
        </p:cxnSp>
        <p:sp>
          <p:nvSpPr>
            <p:cNvPr id="110610" name="TextBox 23"/>
            <p:cNvSpPr txBox="1">
              <a:spLocks noChangeArrowheads="1"/>
            </p:cNvSpPr>
            <p:nvPr/>
          </p:nvSpPr>
          <p:spPr bwMode="auto">
            <a:xfrm>
              <a:off x="3724" y="2823"/>
              <a:ext cx="1516" cy="291"/>
            </a:xfrm>
            <a:prstGeom prst="rect">
              <a:avLst/>
            </a:prstGeom>
            <a:noFill/>
            <a:ln w="9525">
              <a:noFill/>
              <a:miter lim="800000"/>
              <a:headEnd/>
              <a:tailEnd/>
            </a:ln>
          </p:spPr>
          <p:txBody>
            <a:bodyPr wrap="none">
              <a:prstTxWarp prst="textNoShape">
                <a:avLst/>
              </a:prstTxWarp>
              <a:spAutoFit/>
            </a:bodyPr>
            <a:lstStyle/>
            <a:p>
              <a:r>
                <a:rPr lang="en-US" dirty="0"/>
                <a:t>query arrival time</a:t>
              </a:r>
            </a:p>
          </p:txBody>
        </p:sp>
      </p:grpSp>
      <p:sp>
        <p:nvSpPr>
          <p:cNvPr id="110612" name="Rectangle 24"/>
          <p:cNvSpPr>
            <a:spLocks noChangeArrowheads="1"/>
          </p:cNvSpPr>
          <p:nvPr/>
        </p:nvSpPr>
        <p:spPr bwMode="auto">
          <a:xfrm>
            <a:off x="571500" y="5197475"/>
            <a:ext cx="7715250" cy="954107"/>
          </a:xfrm>
          <a:prstGeom prst="rect">
            <a:avLst/>
          </a:prstGeom>
          <a:noFill/>
          <a:ln w="9525">
            <a:noFill/>
            <a:miter lim="800000"/>
            <a:headEnd/>
            <a:tailEnd/>
          </a:ln>
        </p:spPr>
        <p:txBody>
          <a:bodyPr>
            <a:prstTxWarp prst="textNoShape">
              <a:avLst/>
            </a:prstTxWarp>
            <a:spAutoFit/>
          </a:bodyPr>
          <a:lstStyle/>
          <a:p>
            <a:r>
              <a:rPr lang="en-US" sz="2800" b="1" dirty="0"/>
              <a:t>Stability of </a:t>
            </a:r>
            <a:r>
              <a:rPr lang="en-US" sz="2800" dirty="0">
                <a:latin typeface="Lucida Handwriting"/>
              </a:rPr>
              <a:t>I</a:t>
            </a:r>
            <a:r>
              <a:rPr lang="en-US" sz="2800" b="1" dirty="0" smtClean="0"/>
              <a:t>: </a:t>
            </a:r>
            <a:r>
              <a:rPr lang="en-US" sz="2800" b="1" dirty="0" err="1"/>
              <a:t>st</a:t>
            </a:r>
            <a:r>
              <a:rPr lang="en-US" sz="2800" b="1" dirty="0"/>
              <a:t>(t)</a:t>
            </a:r>
            <a:r>
              <a:rPr lang="en-US" sz="2800" dirty="0"/>
              <a:t> </a:t>
            </a:r>
          </a:p>
          <a:p>
            <a:r>
              <a:rPr lang="en-US" sz="2800" dirty="0"/>
              <a:t>data related to </a:t>
            </a:r>
            <a:r>
              <a:rPr lang="en-US" sz="2800" dirty="0" smtClean="0">
                <a:latin typeface="Lucida Handwriting"/>
              </a:rPr>
              <a:t>I</a:t>
            </a:r>
            <a:r>
              <a:rPr lang="en-US" sz="2800" dirty="0" smtClean="0"/>
              <a:t> </a:t>
            </a:r>
            <a:r>
              <a:rPr lang="en-US" sz="2800" dirty="0"/>
              <a:t>is not updated</a:t>
            </a:r>
          </a:p>
        </p:txBody>
      </p:sp>
      <p:pic>
        <p:nvPicPr>
          <p:cNvPr id="31" name="Picture 5" descr="C:\Documents and Settings\admin\Local Settings\Temporary Internet Files\Content.IE5\49PS0A6W\MCj03970220000[1].wmf"/>
          <p:cNvPicPr>
            <a:picLocks noChangeAspect="1" noChangeArrowheads="1"/>
          </p:cNvPicPr>
          <p:nvPr/>
        </p:nvPicPr>
        <p:blipFill>
          <a:blip r:embed="rId6" cstate="print"/>
          <a:srcRect/>
          <a:stretch>
            <a:fillRect/>
          </a:stretch>
        </p:blipFill>
        <p:spPr bwMode="auto">
          <a:xfrm>
            <a:off x="7772400" y="2514600"/>
            <a:ext cx="1214437" cy="1181100"/>
          </a:xfrm>
          <a:prstGeom prst="rect">
            <a:avLst/>
          </a:prstGeom>
          <a:noFill/>
          <a:ln w="9525">
            <a:noFill/>
            <a:miter lim="800000"/>
            <a:headEnd/>
            <a:tailEnd/>
          </a:ln>
        </p:spPr>
      </p:pic>
      <p:sp>
        <p:nvSpPr>
          <p:cNvPr id="33" name="7-Point Star 32"/>
          <p:cNvSpPr/>
          <p:nvPr/>
        </p:nvSpPr>
        <p:spPr bwMode="auto">
          <a:xfrm>
            <a:off x="685800" y="1905000"/>
            <a:ext cx="5181600" cy="1295400"/>
          </a:xfrm>
          <a:prstGeom prst="star7">
            <a:avLst>
              <a:gd name="adj" fmla="val 39127"/>
              <a:gd name="hf" fmla="val 102572"/>
              <a:gd name="vf" fmla="val 10521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800" b="1" dirty="0" smtClean="0"/>
              <a:t>How long can a structure survive?</a:t>
            </a:r>
            <a:endParaRPr lang="en-US" sz="2800" b="1" dirty="0"/>
          </a:p>
        </p:txBody>
      </p:sp>
      <p:sp>
        <p:nvSpPr>
          <p:cNvPr id="6" name="TextBox 5"/>
          <p:cNvSpPr txBox="1"/>
          <p:nvPr/>
        </p:nvSpPr>
        <p:spPr>
          <a:xfrm>
            <a:off x="5101593" y="6212314"/>
            <a:ext cx="4049819" cy="461665"/>
          </a:xfrm>
          <a:prstGeom prst="rect">
            <a:avLst/>
          </a:prstGeom>
          <a:noFill/>
        </p:spPr>
        <p:txBody>
          <a:bodyPr wrap="none" rtlCol="0">
            <a:spAutoFit/>
          </a:bodyPr>
          <a:lstStyle/>
          <a:p>
            <a:r>
              <a:rPr lang="en-US" b="1" i="1" dirty="0" smtClean="0"/>
              <a:t>[</a:t>
            </a:r>
            <a:r>
              <a:rPr lang="en-US" b="1" i="1" dirty="0" err="1" smtClean="0"/>
              <a:t>Kantere</a:t>
            </a:r>
            <a:r>
              <a:rPr lang="en-US" b="1" i="1" dirty="0" smtClean="0"/>
              <a:t> et al., SIGMOD2011]</a:t>
            </a:r>
            <a:endParaRPr lang="en-US" b="1" i="1" dirty="0"/>
          </a:p>
        </p:txBody>
      </p:sp>
    </p:spTree>
    <p:extLst>
      <p:ext uri="{BB962C8B-B14F-4D97-AF65-F5344CB8AC3E}">
        <p14:creationId xmlns:p14="http://schemas.microsoft.com/office/powerpoint/2010/main" val="33859845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597"/>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110594"/>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1000"/>
                                  </p:stCondLst>
                                  <p:childTnLst>
                                    <p:set>
                                      <p:cBhvr>
                                        <p:cTn id="12" dur="1" fill="hold">
                                          <p:stCondLst>
                                            <p:cond delay="0"/>
                                          </p:stCondLst>
                                        </p:cTn>
                                        <p:tgtEl>
                                          <p:spTgt spid="110598"/>
                                        </p:tgtEl>
                                        <p:attrNameLst>
                                          <p:attrName>style.visibility</p:attrName>
                                        </p:attrNameLst>
                                      </p:cBhvr>
                                      <p:to>
                                        <p:strVal val="visible"/>
                                      </p:to>
                                    </p:set>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additive="base">
                                        <p:cTn id="16" dur="500" fill="hold"/>
                                        <p:tgtEl>
                                          <p:spTgt spid="31"/>
                                        </p:tgtEl>
                                        <p:attrNameLst>
                                          <p:attrName>ppt_x</p:attrName>
                                        </p:attrNameLst>
                                      </p:cBhvr>
                                      <p:tavLst>
                                        <p:tav tm="0">
                                          <p:val>
                                            <p:strVal val="1+#ppt_w/2"/>
                                          </p:val>
                                        </p:tav>
                                        <p:tav tm="100000">
                                          <p:val>
                                            <p:strVal val="#ppt_x"/>
                                          </p:val>
                                        </p:tav>
                                      </p:tavLst>
                                    </p:anim>
                                    <p:anim calcmode="lin" valueType="num">
                                      <p:cBhvr additive="base">
                                        <p:cTn id="17"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1" nodeType="clickEffect">
                                  <p:stCondLst>
                                    <p:cond delay="0"/>
                                  </p:stCondLst>
                                  <p:childTnLst>
                                    <p:set>
                                      <p:cBhvr>
                                        <p:cTn id="21" dur="1" fill="hold">
                                          <p:stCondLst>
                                            <p:cond delay="0"/>
                                          </p:stCondLst>
                                        </p:cTn>
                                        <p:tgtEl>
                                          <p:spTgt spid="3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0600"/>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par>
                          <p:cTn id="37" fill="hold">
                            <p:stCondLst>
                              <p:cond delay="0"/>
                            </p:stCondLst>
                            <p:childTnLst>
                              <p:par>
                                <p:cTn id="38" presetID="1"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par>
                          <p:cTn id="43" fill="hold">
                            <p:stCondLst>
                              <p:cond delay="0"/>
                            </p:stCondLst>
                            <p:childTnLst>
                              <p:par>
                                <p:cTn id="44" presetID="1" presetClass="entr" presetSubtype="0" fill="hold" grpId="0" nodeType="afterEffect">
                                  <p:stCondLst>
                                    <p:cond delay="0"/>
                                  </p:stCondLst>
                                  <p:childTnLst>
                                    <p:set>
                                      <p:cBhvr>
                                        <p:cTn id="45" dur="1" fill="hold">
                                          <p:stCondLst>
                                            <p:cond delay="0"/>
                                          </p:stCondLst>
                                        </p:cTn>
                                        <p:tgtEl>
                                          <p:spTgt spid="16"/>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106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p:bldP spid="110598" grpId="0" animBg="1"/>
      <p:bldP spid="110600" grpId="0"/>
      <p:bldP spid="13" grpId="0" animBg="1"/>
      <p:bldP spid="14" grpId="0" animBg="1"/>
      <p:bldP spid="15" grpId="0" animBg="1"/>
      <p:bldP spid="16" grpId="0" animBg="1"/>
      <p:bldP spid="17" grpId="0" animBg="1"/>
      <p:bldP spid="110612" grpId="0"/>
      <p:bldP spid="33" grpId="0" animBg="1"/>
      <p:bldP spid="3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Cloud+SMDB</a:t>
            </a:r>
            <a:endParaRPr lang="en-US" dirty="0"/>
          </a:p>
        </p:txBody>
      </p:sp>
      <p:sp>
        <p:nvSpPr>
          <p:cNvPr id="3" name="Content Placeholder 2"/>
          <p:cNvSpPr>
            <a:spLocks noGrp="1"/>
          </p:cNvSpPr>
          <p:nvPr>
            <p:ph idx="1"/>
          </p:nvPr>
        </p:nvSpPr>
        <p:spPr/>
        <p:txBody>
          <a:bodyPr/>
          <a:lstStyle/>
          <a:p>
            <a:r>
              <a:rPr lang="en-US" dirty="0" smtClean="0"/>
              <a:t>Reliable SMDB is a necessity for SMCDB</a:t>
            </a:r>
          </a:p>
          <a:p>
            <a:r>
              <a:rPr lang="en-US" dirty="0" smtClean="0"/>
              <a:t>Robustness, predictability first at system level</a:t>
            </a:r>
          </a:p>
          <a:p>
            <a:r>
              <a:rPr lang="en-US" dirty="0" smtClean="0"/>
              <a:t>Automated cost prediction</a:t>
            </a:r>
          </a:p>
          <a:p>
            <a:r>
              <a:rPr lang="en-US" dirty="0" smtClean="0"/>
              <a:t>Automated resource provisioning/allocation</a:t>
            </a:r>
            <a:endParaRPr lang="en-US" dirty="0"/>
          </a:p>
          <a:p>
            <a:endParaRPr lang="en-US" dirty="0" smtClean="0"/>
          </a:p>
          <a:p>
            <a:r>
              <a:rPr lang="en-US" dirty="0" smtClean="0"/>
              <a:t>Continuously meet user </a:t>
            </a:r>
            <a:r>
              <a:rPr lang="en-US" dirty="0"/>
              <a:t>needs and cloud profit </a:t>
            </a:r>
            <a:r>
              <a:rPr lang="en-US" dirty="0" smtClean="0"/>
              <a:t>objective</a:t>
            </a:r>
            <a:endParaRPr lang="en-US" dirty="0"/>
          </a:p>
        </p:txBody>
      </p:sp>
      <p:sp>
        <p:nvSpPr>
          <p:cNvPr id="4" name="Slide Number Placeholder 3"/>
          <p:cNvSpPr>
            <a:spLocks noGrp="1"/>
          </p:cNvSpPr>
          <p:nvPr>
            <p:ph type="sldNum" sz="quarter" idx="12"/>
          </p:nvPr>
        </p:nvSpPr>
        <p:spPr/>
        <p:txBody>
          <a:bodyPr/>
          <a:lstStyle/>
          <a:p>
            <a:fld id="{35B54189-C436-47D0-AC37-8484B13A8E13}" type="slidenum">
              <a:rPr lang="en-US" smtClean="0"/>
              <a:pPr/>
              <a:t>6</a:t>
            </a:fld>
            <a:endParaRPr lang="en-US"/>
          </a:p>
        </p:txBody>
      </p:sp>
    </p:spTree>
    <p:extLst>
      <p:ext uri="{BB962C8B-B14F-4D97-AF65-F5344CB8AC3E}">
        <p14:creationId xmlns:p14="http://schemas.microsoft.com/office/powerpoint/2010/main" val="21259528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Calibri"/>
        <a:ea typeface=""/>
        <a:cs typeface="Arial"/>
      </a:majorFont>
      <a:minorFont>
        <a:latin typeface="Calibr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44407</TotalTime>
  <Words>1198</Words>
  <Application>Microsoft Macintosh PowerPoint</Application>
  <PresentationFormat>On-screen Show (4:3)</PresentationFormat>
  <Paragraphs>97</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Microsoft Equation</vt:lpstr>
      <vt:lpstr>PowerPoint Presentation</vt:lpstr>
      <vt:lpstr>SMDB addresses complaints</vt:lpstr>
      <vt:lpstr>Fewer decisions for users</vt:lpstr>
      <vt:lpstr>More decisions for administrators</vt:lpstr>
      <vt:lpstr>Prediction for cost amortization</vt:lpstr>
      <vt:lpstr>Cloud+SMDB</vt:lpstr>
    </vt:vector>
  </TitlesOfParts>
  <Company>EPFL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look at the roles of spinning and blocking</dc:title>
  <dc:creator>Ryan Johnson</dc:creator>
  <cp:lastModifiedBy>Anastasia Ailamaki</cp:lastModifiedBy>
  <cp:revision>492</cp:revision>
  <dcterms:created xsi:type="dcterms:W3CDTF">2010-10-21T05:07:36Z</dcterms:created>
  <dcterms:modified xsi:type="dcterms:W3CDTF">2011-04-11T13:29:32Z</dcterms:modified>
</cp:coreProperties>
</file>